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91" r:id="rId4"/>
    <p:sldId id="292" r:id="rId5"/>
    <p:sldId id="286" r:id="rId6"/>
    <p:sldId id="287" r:id="rId7"/>
    <p:sldId id="294" r:id="rId8"/>
    <p:sldId id="288" r:id="rId9"/>
    <p:sldId id="296" r:id="rId10"/>
    <p:sldId id="280" r:id="rId11"/>
    <p:sldId id="290" r:id="rId12"/>
    <p:sldId id="281" r:id="rId13"/>
    <p:sldId id="297" r:id="rId14"/>
    <p:sldId id="289" r:id="rId15"/>
    <p:sldId id="282" r:id="rId16"/>
    <p:sldId id="283" r:id="rId17"/>
    <p:sldId id="261" r:id="rId18"/>
    <p:sldId id="277" r:id="rId19"/>
    <p:sldId id="278" r:id="rId20"/>
    <p:sldId id="295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CCFF"/>
    <a:srgbClr val="CCFF99"/>
    <a:srgbClr val="99FF66"/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BF266-64BA-42C1-B463-6D307D1FCEFB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9E66-6205-402C-A8CB-E5E4545DD8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26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iospress.com/search?q=author:(%22Kov%C3%A1cs,%20%C3%81gnes%22)" TargetMode="External"/><Relationship Id="rId7" Type="http://schemas.openxmlformats.org/officeDocument/2006/relationships/hyperlink" Target="https://en.wikipedia.org/wiki/Methuselah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ntent.iospress.com/search?q=author:(%22Imre,%20S%C3%A1ndor%22)" TargetMode="External"/><Relationship Id="rId5" Type="http://schemas.openxmlformats.org/officeDocument/2006/relationships/hyperlink" Target="https://content.iospress.com/search?q=author:(%22V%C3%A1rady,%20%C3%89va%22)" TargetMode="External"/><Relationship Id="rId4" Type="http://schemas.openxmlformats.org/officeDocument/2006/relationships/hyperlink" Target="https://content.iospress.com/search?q=author:(%22Szikszai,%20Zita%22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Pozitív jelzők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9E66-6205-402C-A8CB-E5E4545DD8B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92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b="1" dirty="0" smtClean="0">
                <a:latin typeface="Arial" charset="0"/>
              </a:rPr>
              <a:t>Martin E. P. </a:t>
            </a:r>
            <a:r>
              <a:rPr lang="hu-HU" b="1" dirty="0" err="1" smtClean="0">
                <a:latin typeface="Arial" charset="0"/>
              </a:rPr>
              <a:t>Seligman</a:t>
            </a:r>
            <a:r>
              <a:rPr lang="hu-HU" b="1" dirty="0" smtClean="0">
                <a:latin typeface="Arial" charset="0"/>
              </a:rPr>
              <a:t>: Autentikus boldogság: pozitív érzések, pozitív jellem, </a:t>
            </a:r>
            <a:r>
              <a:rPr lang="hu-HU" sz="2800" dirty="0" smtClean="0"/>
              <a:t>A boldogság feltételei: </a:t>
            </a:r>
            <a:r>
              <a:rPr lang="hu-HU" sz="2400" dirty="0" smtClean="0"/>
              <a:t>Elégedettség a múlttal (megbékélés)Optimizmus a jövővel </a:t>
            </a:r>
            <a:r>
              <a:rPr lang="hu-HU" sz="2400" dirty="0" err="1" smtClean="0"/>
              <a:t>kapcsolatbanBoldogság</a:t>
            </a:r>
            <a:r>
              <a:rPr lang="hu-HU" sz="2400" dirty="0" smtClean="0"/>
              <a:t> a jelenben</a:t>
            </a:r>
            <a:endParaRPr lang="hu-HU" b="1" dirty="0" smtClean="0"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>
                <a:latin typeface="Arial" charset="0"/>
              </a:rPr>
              <a:t>Csíkszentmihályi Mihály: </a:t>
            </a:r>
            <a:r>
              <a:rPr lang="hu-HU" b="1" dirty="0" err="1" smtClean="0">
                <a:latin typeface="Arial" charset="0"/>
              </a:rPr>
              <a:t>Flow:</a:t>
            </a:r>
            <a:r>
              <a:rPr lang="hu-HU" sz="1200" dirty="0" err="1" smtClean="0"/>
              <a:t>Optimális</a:t>
            </a:r>
            <a:r>
              <a:rPr lang="hu-HU" sz="1200" dirty="0" smtClean="0"/>
              <a:t> élmény: az </a:t>
            </a:r>
            <a:r>
              <a:rPr lang="hu-HU" sz="1200" dirty="0" err="1" smtClean="0"/>
              <a:t>autotelikus</a:t>
            </a:r>
            <a:r>
              <a:rPr lang="hu-HU" sz="1200" dirty="0" smtClean="0"/>
              <a:t> tevékenység közben átélt élmény tulajdonságai</a:t>
            </a:r>
          </a:p>
          <a:p>
            <a:pPr eaLnBrk="1" hangingPunct="1">
              <a:defRPr/>
            </a:pPr>
            <a:r>
              <a:rPr lang="hu-HU" sz="1200" b="1" dirty="0" err="1" smtClean="0">
                <a:latin typeface="Arial" charset="0"/>
              </a:rPr>
              <a:t>Sonja</a:t>
            </a:r>
            <a:r>
              <a:rPr lang="hu-HU" sz="1200" b="1" dirty="0" smtClean="0">
                <a:latin typeface="Arial" charset="0"/>
              </a:rPr>
              <a:t> </a:t>
            </a:r>
            <a:r>
              <a:rPr lang="hu-HU" sz="1200" b="1" dirty="0" err="1" smtClean="0">
                <a:latin typeface="Arial" charset="0"/>
              </a:rPr>
              <a:t>Liubomirsky</a:t>
            </a:r>
            <a:r>
              <a:rPr lang="hu-HU" sz="1200" b="1" dirty="0" smtClean="0">
                <a:latin typeface="Arial" charset="0"/>
              </a:rPr>
              <a:t>: A boldogság meghatározói: </a:t>
            </a:r>
            <a:r>
              <a:rPr lang="hu-HU" dirty="0" smtClean="0"/>
              <a:t>Öröklődés (50%)</a:t>
            </a:r>
            <a:r>
              <a:rPr lang="hu-HU" baseline="0" dirty="0" smtClean="0"/>
              <a:t> </a:t>
            </a:r>
            <a:r>
              <a:rPr lang="hu-HU" dirty="0" smtClean="0"/>
              <a:t>Körülmények (10%)</a:t>
            </a:r>
            <a:r>
              <a:rPr lang="hu-HU" baseline="0" dirty="0" smtClean="0"/>
              <a:t> </a:t>
            </a:r>
            <a:r>
              <a:rPr lang="hu-HU" dirty="0" smtClean="0"/>
              <a:t>Szándékos tettek (40%)</a:t>
            </a:r>
          </a:p>
          <a:p>
            <a:pPr eaLnBrk="1" hangingPunct="1">
              <a:defRPr/>
            </a:pPr>
            <a:r>
              <a:rPr lang="hu-HU" dirty="0" smtClean="0"/>
              <a:t>Idézi: Kun, Szabó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 smtClean="0">
              <a:latin typeface="Arial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206A1-6104-4EEF-92A9-24961793CDB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65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err="1" smtClean="0"/>
              <a:t>Myers</a:t>
            </a:r>
            <a:r>
              <a:rPr lang="hu-HU" sz="1200" dirty="0" smtClean="0"/>
              <a:t> és </a:t>
            </a:r>
            <a:r>
              <a:rPr lang="hu-HU" sz="1200" dirty="0" err="1" smtClean="0"/>
              <a:t>Diener</a:t>
            </a:r>
            <a:r>
              <a:rPr lang="hu-HU" sz="1200" dirty="0" smtClean="0"/>
              <a:t> (1996) 45 országból 1, 1 millió személyt vizsgálva azt mutatták ki, hogy egy 0-tól-10-ig  terjedő skálán amely azt kérdezte, hogy a válaszoló mennyire boldog és elégedett az életével, az átlag érték 6.75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Idézi: Kun, Szabó 2017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206A1-6104-4EEF-92A9-24961793CDB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145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Gyerek </a:t>
            </a:r>
            <a:r>
              <a:rPr lang="hu-HU" dirty="0" err="1" smtClean="0"/>
              <a:t>ölelés-lelassítani</a:t>
            </a:r>
            <a:r>
              <a:rPr lang="hu-HU" dirty="0" smtClean="0"/>
              <a:t> a pillanatot, tudatosítani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9E66-6205-402C-A8CB-E5E4545DD8B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784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Esti ima!!!!!!!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9E66-6205-402C-A8CB-E5E4545DD8B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94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Jamakawa</a:t>
            </a:r>
            <a:r>
              <a:rPr lang="hu-HU" dirty="0" smtClean="0"/>
              <a:t> </a:t>
            </a:r>
            <a:r>
              <a:rPr lang="hu-HU" dirty="0" err="1" smtClean="0"/>
              <a:t>Fumijaszu</a:t>
            </a:r>
            <a:r>
              <a:rPr lang="hu-HU" dirty="0" smtClean="0"/>
              <a:t> 84 éves, forrás </a:t>
            </a:r>
            <a:r>
              <a:rPr lang="hu-HU" dirty="0" err="1" smtClean="0"/>
              <a:t>NatGeo</a:t>
            </a:r>
            <a:r>
              <a:rPr lang="hu-HU" dirty="0" smtClean="0"/>
              <a:t> 2005. nov.</a:t>
            </a:r>
          </a:p>
          <a:p>
            <a:r>
              <a:rPr lang="hu-HU" dirty="0" smtClean="0"/>
              <a:t>Szardínia, </a:t>
            </a:r>
            <a:r>
              <a:rPr lang="hu-HU" dirty="0" err="1" smtClean="0"/>
              <a:t>Okinawa</a:t>
            </a:r>
            <a:r>
              <a:rPr lang="hu-HU" dirty="0" smtClean="0"/>
              <a:t>, Adventisták </a:t>
            </a:r>
            <a:r>
              <a:rPr lang="hu-HU" dirty="0" err="1" smtClean="0"/>
              <a:t>californiai</a:t>
            </a:r>
            <a:r>
              <a:rPr lang="hu-HU" dirty="0" smtClean="0"/>
              <a:t> csoportja  később Costa Rica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206A1-6104-4EEF-92A9-24961793CDB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97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Debrecen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Longevity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Kovács, Ágnes</a:t>
            </a:r>
            <a:r>
              <a:rPr lang="hu-HU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| </a:t>
            </a:r>
            <a:r>
              <a:rPr lang="hu-HU" sz="10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Szikszai, Zita</a:t>
            </a:r>
            <a:r>
              <a:rPr lang="hu-HU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| </a:t>
            </a:r>
            <a:r>
              <a:rPr lang="hu-HU" sz="10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Várady, Éva</a:t>
            </a:r>
            <a:r>
              <a:rPr lang="hu-HU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| </a:t>
            </a:r>
            <a:r>
              <a:rPr lang="hu-HU" sz="10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Imre, Sándor</a:t>
            </a:r>
            <a:r>
              <a:rPr lang="hu-HU" sz="1000" b="0" i="0" u="none" kern="1200" baseline="30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;: </a:t>
            </a:r>
            <a:r>
              <a:rPr lang="en-US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on the </a:t>
            </a:r>
            <a:r>
              <a:rPr lang="en-US" sz="1000" b="0" i="0" u="non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hemorheological</a:t>
            </a:r>
            <a:r>
              <a:rPr lang="en-US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parameters of oldest-old residents in the East-Hungarian city, Debrecen</a:t>
            </a:r>
            <a:r>
              <a:rPr lang="hu-HU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hu-HU" sz="1000" b="0" i="0" u="non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Selected Proceedings of the European Society for Clinical </a:t>
            </a:r>
            <a:r>
              <a:rPr lang="en-US" sz="1000" b="0" i="0" u="non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Hemorheology</a:t>
            </a:r>
            <a:r>
              <a:rPr lang="en-US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(E.S.C.H.), 26–29 June, 2005, Siena, Italy</a:t>
            </a:r>
            <a:endParaRPr lang="hu-HU" sz="10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https://commons.wikimedia.org/wiki/File:Methuselah_Stained_glass.jpg: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Stained glass window in south-west transept of Canterbury Cathedral depicting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n:Methuselah"/>
              </a:rPr>
              <a:t>Methuselah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who according to the bible was Noah's grandfather, and lived to be 969 years old.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206A1-6104-4EEF-92A9-24961793CDB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26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2022.10.10.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" y="837647"/>
            <a:ext cx="7183849" cy="259470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hu-HU" sz="3400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Az (időskori) </a:t>
            </a:r>
            <a:r>
              <a:rPr lang="hu-HU" sz="3400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boldogság </a:t>
            </a:r>
            <a:r>
              <a:rPr lang="hu-HU" sz="3400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forrásai</a:t>
            </a:r>
            <a:br>
              <a:rPr lang="hu-HU" sz="3400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400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3400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400" i="1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pozitív pszichológia</a:t>
            </a:r>
            <a:endParaRPr lang="hu-HU" sz="3400" i="1" dirty="0">
              <a:solidFill>
                <a:schemeClr val="bg1"/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xmlns="" id="{FA288B8D-A4D8-4A72-8E1D-1E4673E596E8}"/>
              </a:ext>
            </a:extLst>
          </p:cNvPr>
          <p:cNvSpPr txBox="1">
            <a:spLocks/>
          </p:cNvSpPr>
          <p:nvPr/>
        </p:nvSpPr>
        <p:spPr>
          <a:xfrm>
            <a:off x="291371" y="4228004"/>
            <a:ext cx="3744686" cy="118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bg1"/>
                </a:solidFill>
              </a:rPr>
              <a:t>Bene Ágnes</a:t>
            </a:r>
          </a:p>
          <a:p>
            <a:pPr algn="l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915150" y="0"/>
            <a:ext cx="52768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56" y="1767637"/>
            <a:ext cx="4956904" cy="463641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9315450" y="5932170"/>
            <a:ext cx="2708910" cy="59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9315450" y="5932170"/>
            <a:ext cx="270891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257475"/>
            <a:ext cx="5261516" cy="39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 gyakorlat a boldogsághoz!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51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0. gyakorlat!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Mosolyogjunk!</a:t>
            </a:r>
          </a:p>
          <a:p>
            <a:pPr marL="0" indent="0">
              <a:buNone/>
            </a:pPr>
            <a:r>
              <a:rPr lang="hu-HU"/>
              <a:t>Használjunk pozitívabb jelzőket!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6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1) Boldog pillanatok kapszulája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2" y="1789572"/>
            <a:ext cx="8542668" cy="4074195"/>
          </a:xfrm>
        </p:spPr>
      </p:pic>
    </p:spTree>
    <p:extLst>
      <p:ext uri="{BB962C8B-B14F-4D97-AF65-F5344CB8AC3E}">
        <p14:creationId xmlns:p14="http://schemas.microsoft.com/office/powerpoint/2010/main" val="4832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Búzamező és a kék ég, festői felhők naplementekor. #160975374 |  Fotky&amp;Foto fotóba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45" y="479425"/>
            <a:ext cx="9170909" cy="61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7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igazi!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59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830" y="203517"/>
            <a:ext cx="10515600" cy="1325563"/>
          </a:xfrm>
        </p:spPr>
        <p:txBody>
          <a:bodyPr/>
          <a:lstStyle/>
          <a:p>
            <a:r>
              <a:rPr lang="hu-HU" b="1" dirty="0" smtClean="0"/>
              <a:t>2) Lepjük meg magunkat…………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840" y="15095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Adjuk meg a módját!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70" y="50483"/>
            <a:ext cx="2423160" cy="36347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36" y="66676"/>
            <a:ext cx="2141439" cy="32583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36" y="3461861"/>
            <a:ext cx="2145574" cy="32232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78" y="3766836"/>
            <a:ext cx="2271952" cy="29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5455" y="91121"/>
            <a:ext cx="10515600" cy="1325563"/>
          </a:xfrm>
        </p:spPr>
        <p:txBody>
          <a:bodyPr/>
          <a:lstStyle/>
          <a:p>
            <a:pPr algn="r"/>
            <a:r>
              <a:rPr lang="hu-HU" b="1" dirty="0" smtClean="0"/>
              <a:t>3) Hála napló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97" y="1563528"/>
            <a:ext cx="3401166" cy="510174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2" y="196215"/>
            <a:ext cx="1872780" cy="351218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1" y="196215"/>
            <a:ext cx="2343783" cy="35159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1" y="3789116"/>
            <a:ext cx="4308531" cy="287235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1547918"/>
            <a:ext cx="3561035" cy="51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647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80" y="1645920"/>
            <a:ext cx="78282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hosszú élet titka-kék zónák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480932" cy="3617232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Nem dohányoznak</a:t>
            </a:r>
          </a:p>
          <a:p>
            <a:r>
              <a:rPr lang="hu-HU" sz="24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Sok zöldség, gyümölcs </a:t>
            </a:r>
          </a:p>
          <a:p>
            <a:r>
              <a:rPr lang="hu-HU" sz="24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Nagyra tartják a családot</a:t>
            </a:r>
          </a:p>
          <a:p>
            <a:pPr marL="0" indent="0">
              <a:buNone/>
            </a:pPr>
            <a:endParaRPr lang="hu-HU" sz="2400" dirty="0">
              <a:latin typeface="Calibri 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Tevékenyek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Társaságkedvelők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Derűsek</a:t>
            </a:r>
            <a:endParaRPr lang="hu-HU" sz="2400" dirty="0">
              <a:latin typeface="Calibri  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17" y="484559"/>
            <a:ext cx="4245998" cy="60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hosszú élet titka-debreceni matuzsálemek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9723" y="2051570"/>
            <a:ext cx="10515600" cy="4487492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2004-es kutatás 90 évnél idősebbeket vizsgáltak </a:t>
            </a:r>
          </a:p>
          <a:p>
            <a:pPr marL="0" indent="0">
              <a:buNone/>
            </a:pPr>
            <a:r>
              <a:rPr lang="hu-HU" sz="20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Debrecenben</a:t>
            </a:r>
          </a:p>
          <a:p>
            <a:r>
              <a:rPr lang="hu-HU" sz="20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Életcél=család</a:t>
            </a:r>
          </a:p>
          <a:p>
            <a:r>
              <a:rPr lang="hu-HU" sz="2000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Minőségi szociális kapcsolatok, közvetlen közösség</a:t>
            </a:r>
          </a:p>
          <a:p>
            <a:pPr marL="0" indent="0">
              <a:buNone/>
            </a:pPr>
            <a:r>
              <a:rPr lang="hu-HU" sz="2000" i="1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felelősségvállalás a munka területén</a:t>
            </a:r>
            <a:r>
              <a:rPr lang="hu-HU" sz="2000" i="1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hu-HU" sz="2000" i="1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ésszerűség</a:t>
            </a:r>
            <a:r>
              <a:rPr lang="hu-HU" sz="2000" i="1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hu-HU" sz="2000" i="1" dirty="0" smtClean="0">
              <a:latin typeface="Calibri 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u-HU" sz="2000" i="1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veszteségek </a:t>
            </a:r>
            <a:r>
              <a:rPr lang="hu-HU" sz="2000" i="1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megélése, </a:t>
            </a:r>
            <a:endParaRPr lang="hu-HU" sz="2000" i="1" dirty="0" smtClean="0">
              <a:latin typeface="Calibri 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u-HU" sz="2000" i="1" dirty="0" smtClean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állhatatosság</a:t>
            </a:r>
          </a:p>
          <a:p>
            <a:pPr marL="0" indent="0">
              <a:buNone/>
            </a:pPr>
            <a:endParaRPr lang="hu-H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94" y="1377862"/>
            <a:ext cx="2497418" cy="53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14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Boldogság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 smtClean="0"/>
              <a:t>Mi is az a boldogság? Lehet-e a boldogságot tudományosan vizsgálni?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 smtClean="0"/>
              <a:t>A pozitív pszichológusok szerint lehet és érdemes. Főleg azért, hogy megmutassuk, milyen forrásai lehetnek a boldogságnak, tanulságos történeteket meséljünk el arról, hogyan is élhetünk meg boldogságot. Vagy egyáltalán továbbgondolva ezeket az ismereteket, történeteket, ráleljünk a saját boldogságunkhoz vezető ösvényekre.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 smtClean="0"/>
              <a:t>A kiteljesedés, a jóllét, a boldog pillanatok gyakori megélésére használja a pozitív pszichológia a „virágzás” kifejezést. </a:t>
            </a:r>
          </a:p>
        </p:txBody>
      </p:sp>
    </p:spTree>
    <p:extLst>
      <p:ext uri="{BB962C8B-B14F-4D97-AF65-F5344CB8AC3E}">
        <p14:creationId xmlns:p14="http://schemas.microsoft.com/office/powerpoint/2010/main" val="377353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itive Conversations: Martin Seligman | Positive Voices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2229961"/>
            <a:ext cx="4316730" cy="43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6015" y="193516"/>
            <a:ext cx="7043114" cy="39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DF) &quot;Positive psychology: An introduction&quot;: Repl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74" y="282574"/>
            <a:ext cx="7497257" cy="6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57" y="3362559"/>
            <a:ext cx="3591426" cy="34961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67" y="160338"/>
            <a:ext cx="3591426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Pozitív pszichológia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pszichológia ne csak az élet rossz dolgainak kijavítására törekedjen, hanem a pozitív dolgok kialakítására, megőrzésére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/>
              <a:t>1998 APA, 2000 American </a:t>
            </a:r>
            <a:r>
              <a:rPr lang="hu-HU" dirty="0" err="1"/>
              <a:t>Psychologist</a:t>
            </a:r>
            <a:endParaRPr lang="hu-HU" dirty="0"/>
          </a:p>
          <a:p>
            <a:pPr marL="0" indent="0">
              <a:buNone/>
              <a:defRPr/>
            </a:pPr>
            <a:r>
              <a:rPr lang="hu-HU" dirty="0"/>
              <a:t>A pozitív pszichológia témái:</a:t>
            </a:r>
          </a:p>
          <a:p>
            <a:pPr lvl="1">
              <a:defRPr/>
            </a:pPr>
            <a:r>
              <a:rPr lang="hu-HU" dirty="0"/>
              <a:t>Pozitív élmények</a:t>
            </a:r>
          </a:p>
          <a:p>
            <a:pPr lvl="1">
              <a:defRPr/>
            </a:pPr>
            <a:r>
              <a:rPr lang="hu-HU" dirty="0"/>
              <a:t>Pozitív személyiségvonások (pl. kreativitás, bölcsesség, önállóság </a:t>
            </a:r>
            <a:r>
              <a:rPr lang="hu-HU" dirty="0" err="1"/>
              <a:t>stb</a:t>
            </a:r>
            <a:r>
              <a:rPr lang="hu-HU" dirty="0"/>
              <a:t>)</a:t>
            </a:r>
          </a:p>
          <a:p>
            <a:pPr lvl="1">
              <a:defRPr/>
            </a:pPr>
            <a:r>
              <a:rPr lang="hu-HU" dirty="0"/>
              <a:t>Pozitív csoportvonások (pl. altruizmus, felelősségtudat, munkaetika </a:t>
            </a:r>
            <a:r>
              <a:rPr lang="hu-HU" dirty="0" err="1"/>
              <a:t>stb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90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Pozitív pszichológia, jóllét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9287" y="1412895"/>
            <a:ext cx="10972800" cy="49184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Jó közérzet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Szubjektív jóllét(</a:t>
            </a:r>
            <a:r>
              <a:rPr lang="hu-HU" dirty="0" err="1"/>
              <a:t>Diener</a:t>
            </a:r>
            <a:r>
              <a:rPr lang="hu-HU" dirty="0"/>
              <a:t>): a pozitív érzelmek gyakori átélése, a negatív érzelmek kisebb arányú megtapasztalása, és az élettel való elégedettség.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Mennyire boldog és elégedett valaki az élettel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dirty="0"/>
              <a:t>A boldogság feltételei (</a:t>
            </a:r>
            <a:r>
              <a:rPr lang="hu-HU" dirty="0" err="1"/>
              <a:t>Seligman</a:t>
            </a:r>
            <a:r>
              <a:rPr lang="hu-HU" dirty="0"/>
              <a:t>):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2800" dirty="0" smtClean="0"/>
              <a:t>				Elégedettség </a:t>
            </a:r>
            <a:r>
              <a:rPr lang="hu-HU" sz="2800" dirty="0"/>
              <a:t>a múlttal (megbékélés)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2800" dirty="0" smtClean="0"/>
              <a:t>				Optimizmus </a:t>
            </a:r>
            <a:r>
              <a:rPr lang="hu-HU" sz="2800" dirty="0"/>
              <a:t>a jövővel kapcsolatban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2800" dirty="0" smtClean="0"/>
              <a:t>				Boldogság </a:t>
            </a:r>
            <a:r>
              <a:rPr lang="hu-HU" sz="2800" dirty="0"/>
              <a:t>a </a:t>
            </a:r>
            <a:r>
              <a:rPr lang="hu-HU" sz="2800" dirty="0" smtClean="0"/>
              <a:t>jelenben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2800" dirty="0"/>
              <a:t>	</a:t>
            </a:r>
            <a:r>
              <a:rPr lang="hu-HU" sz="2800" dirty="0" smtClean="0"/>
              <a:t>			</a:t>
            </a:r>
            <a:r>
              <a:rPr lang="hu-HU" sz="2800" dirty="0"/>
              <a:t>	</a:t>
            </a:r>
            <a:r>
              <a:rPr lang="hu-HU" sz="2800" dirty="0" smtClean="0"/>
              <a:t>			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hu-HU" sz="2800" dirty="0"/>
          </a:p>
          <a:p>
            <a:pPr marL="0" lvl="1" indent="0">
              <a:spcBef>
                <a:spcPts val="1000"/>
              </a:spcBef>
              <a:buNone/>
              <a:defRPr/>
            </a:pPr>
            <a:endParaRPr lang="hu-HU" sz="2800" dirty="0" smtClean="0"/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hu-HU" sz="2800" dirty="0"/>
              <a:t>		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600218" y="5270602"/>
            <a:ext cx="5430455" cy="852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hu-HU" sz="9600" dirty="0" smtClean="0"/>
              <a:t>Személyes 			Boldogság </a:t>
            </a:r>
          </a:p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hu-HU" sz="9600" dirty="0" smtClean="0"/>
              <a:t>aktivitás			szint</a:t>
            </a:r>
          </a:p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hu-HU" sz="2800" dirty="0" smtClean="0"/>
          </a:p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hu-HU" sz="2800" dirty="0" smtClean="0"/>
          </a:p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hu-HU" sz="2800" dirty="0" smtClean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5" name="Szalagnyíl lefelé 4"/>
          <p:cNvSpPr/>
          <p:nvPr/>
        </p:nvSpPr>
        <p:spPr>
          <a:xfrm>
            <a:off x="7211028" y="4525700"/>
            <a:ext cx="1990845" cy="856527"/>
          </a:xfrm>
          <a:prstGeom prst="curved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Szalagnyíl felfelé 5"/>
          <p:cNvSpPr/>
          <p:nvPr/>
        </p:nvSpPr>
        <p:spPr>
          <a:xfrm flipH="1">
            <a:off x="7211028" y="5837367"/>
            <a:ext cx="1932972" cy="864374"/>
          </a:xfrm>
          <a:prstGeom prst="curved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11" y="1136350"/>
            <a:ext cx="3757613" cy="286572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78" y="1136350"/>
            <a:ext cx="2841308" cy="28413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72" y="2400300"/>
            <a:ext cx="2856740" cy="42929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89" y="4210446"/>
            <a:ext cx="3754438" cy="24984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40" y="65513"/>
            <a:ext cx="2859246" cy="21416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11" y="4226083"/>
            <a:ext cx="2467134" cy="24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Mitől függ a boldogság?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Személyiségünk (kiegyensúlyozottság, barátságosság)</a:t>
            </a:r>
          </a:p>
          <a:p>
            <a:r>
              <a:rPr lang="hu-HU" dirty="0" smtClean="0"/>
              <a:t>Körülmények (iskolai végzettség, anyagi, egészségi, családi állapot)</a:t>
            </a:r>
          </a:p>
          <a:p>
            <a:r>
              <a:rPr lang="hu-HU" dirty="0" smtClean="0"/>
              <a:t>Hiedelmek</a:t>
            </a:r>
          </a:p>
          <a:p>
            <a:r>
              <a:rPr lang="hu-HU" dirty="0" smtClean="0"/>
              <a:t>Traumák (fizikai, szexuális, érzelmi:bűntudat-szégyen „Nem érdemeljük meg a boldogságot”)</a:t>
            </a:r>
          </a:p>
          <a:p>
            <a:r>
              <a:rPr lang="hu-HU" dirty="0" smtClean="0"/>
              <a:t>Nevelési stílus (feltételhez kötött szeretet, lekicsinylés, </a:t>
            </a:r>
            <a:r>
              <a:rPr lang="hu-HU" dirty="0" err="1" smtClean="0"/>
              <a:t>hasonlítgatások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Szülői minta (viselkedés, mentális zavarok)</a:t>
            </a:r>
          </a:p>
          <a:p>
            <a:r>
              <a:rPr lang="hu-HU" dirty="0" smtClean="0"/>
              <a:t>Önértékelés (a szélsőségek veszélyesek!)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53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Tettek nélkül nincs boldogság!</a:t>
            </a:r>
            <a:br>
              <a:rPr lang="hu-HU" dirty="0" smtClean="0"/>
            </a:br>
            <a:r>
              <a:rPr lang="hu-HU" sz="2000" i="1" dirty="0" smtClean="0"/>
              <a:t>A fenntartható boldogság 5 tényezője:</a:t>
            </a:r>
            <a:endParaRPr lang="hu-HU" sz="2000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Lyubomirsky</a:t>
            </a:r>
            <a:r>
              <a:rPr lang="hu-HU" dirty="0"/>
              <a:t>, </a:t>
            </a:r>
            <a:r>
              <a:rPr lang="hu-HU" dirty="0" smtClean="0"/>
              <a:t>2008</a:t>
            </a:r>
            <a:endParaRPr lang="hu-HU" dirty="0"/>
          </a:p>
        </p:txBody>
      </p:sp>
      <p:pic>
        <p:nvPicPr>
          <p:cNvPr id="5" name="Tartalom helye 4" descr="C:\Users\beneagi\Desktop\Sajatkonyv\sajatfejezet\abrak\boldogsag_tarto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1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514</Words>
  <Application>Microsoft Office PowerPoint</Application>
  <PresentationFormat>Szélesvásznú</PresentationFormat>
  <Paragraphs>90</Paragraphs>
  <Slides>20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 </vt:lpstr>
      <vt:lpstr>Calibri Light</vt:lpstr>
      <vt:lpstr>Comic Sans MS</vt:lpstr>
      <vt:lpstr>Times New Roman</vt:lpstr>
      <vt:lpstr>Verdana</vt:lpstr>
      <vt:lpstr>Wingdings</vt:lpstr>
      <vt:lpstr>Office-téma</vt:lpstr>
      <vt:lpstr>Az (időskori) boldogság forrásai  pozitív pszichológia</vt:lpstr>
      <vt:lpstr>Gyakorlat!</vt:lpstr>
      <vt:lpstr>PowerPoint bemutató</vt:lpstr>
      <vt:lpstr>PowerPoint bemutató</vt:lpstr>
      <vt:lpstr>Pozitív pszichológia</vt:lpstr>
      <vt:lpstr>Pozitív pszichológia, jóllét</vt:lpstr>
      <vt:lpstr>PowerPoint bemutató</vt:lpstr>
      <vt:lpstr>Mitől függ a boldogság?</vt:lpstr>
      <vt:lpstr>Tettek nélkül nincs boldogság! A fenntartható boldogság 5 tényezője:</vt:lpstr>
      <vt:lpstr>3 gyakorlat a boldogsághoz!</vt:lpstr>
      <vt:lpstr>0. gyakorlat!</vt:lpstr>
      <vt:lpstr>1) Boldog pillanatok kapszulája</vt:lpstr>
      <vt:lpstr>PowerPoint bemutató</vt:lpstr>
      <vt:lpstr>PowerPoint bemutató</vt:lpstr>
      <vt:lpstr>2) Lepjük meg magunkat…………</vt:lpstr>
      <vt:lpstr>3) Hála napló</vt:lpstr>
      <vt:lpstr>Köszönöm a figyelmet!</vt:lpstr>
      <vt:lpstr>A hosszú élet titka-kék zónák</vt:lpstr>
      <vt:lpstr>A hosszú élet titka-debreceni matuzsálemek</vt:lpstr>
      <vt:lpstr>Boldogság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beneagi</cp:lastModifiedBy>
  <cp:revision>68</cp:revision>
  <dcterms:created xsi:type="dcterms:W3CDTF">2017-11-07T12:57:53Z</dcterms:created>
  <dcterms:modified xsi:type="dcterms:W3CDTF">2022-10-10T11:18:18Z</dcterms:modified>
</cp:coreProperties>
</file>