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316" r:id="rId4"/>
    <p:sldId id="279" r:id="rId5"/>
    <p:sldId id="263" r:id="rId6"/>
    <p:sldId id="278" r:id="rId7"/>
    <p:sldId id="282" r:id="rId8"/>
    <p:sldId id="269" r:id="rId9"/>
    <p:sldId id="281" r:id="rId10"/>
    <p:sldId id="268" r:id="rId11"/>
    <p:sldId id="280" r:id="rId12"/>
    <p:sldId id="258" r:id="rId13"/>
    <p:sldId id="283" r:id="rId14"/>
    <p:sldId id="285" r:id="rId15"/>
    <p:sldId id="284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6" r:id="rId26"/>
    <p:sldId id="297" r:id="rId27"/>
    <p:sldId id="299" r:id="rId28"/>
    <p:sldId id="314" r:id="rId29"/>
    <p:sldId id="300" r:id="rId30"/>
    <p:sldId id="301" r:id="rId31"/>
    <p:sldId id="302" r:id="rId32"/>
    <p:sldId id="303" r:id="rId33"/>
    <p:sldId id="304" r:id="rId34"/>
    <p:sldId id="305" r:id="rId35"/>
    <p:sldId id="310" r:id="rId36"/>
    <p:sldId id="311" r:id="rId37"/>
    <p:sldId id="262" r:id="rId38"/>
    <p:sldId id="315" r:id="rId3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DF21B-49F4-46E1-89FF-ED4126D92AFD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C28D2-44F2-4836-829A-D248E7795F7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ED36E-F7E1-4A6E-A383-2AD0DA01C572}" type="slidenum">
              <a:rPr lang="hu-HU"/>
              <a:pPr/>
              <a:t>5</a:t>
            </a:fld>
            <a:endParaRPr lang="hu-HU" dirty="0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2017.05.25.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Kalkuttai%20Ter&#233;z%20Anya-%20Az%20&#233;let%20himnusza.avi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ergely%20&#193;gnes%20&#233;s%20Koncz%20Zsuzsa%20%20-%20%20Nagymami%20(1)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2772" name="Picture 4" descr="Képtalálat a következőre: „őszi tájkép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72475" cy="670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dirty="0"/>
              <a:t>A folytonosság vágya 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hu-HU" dirty="0" smtClean="0"/>
              <a:t>„Óriási </a:t>
            </a:r>
            <a:r>
              <a:rPr lang="hu-HU" dirty="0"/>
              <a:t>alkalmazkodási stratégia”</a:t>
            </a:r>
          </a:p>
          <a:p>
            <a:pPr>
              <a:buFontTx/>
              <a:buNone/>
            </a:pPr>
            <a:r>
              <a:rPr lang="hu-HU" dirty="0" smtClean="0"/>
              <a:t>Minden idős korosztály sajátja</a:t>
            </a:r>
          </a:p>
          <a:p>
            <a:pPr>
              <a:buFontTx/>
              <a:buNone/>
            </a:pPr>
            <a:r>
              <a:rPr lang="hu-HU" dirty="0" smtClean="0"/>
              <a:t>A „VÉNEK TANÁCSA”</a:t>
            </a:r>
            <a:endParaRPr lang="hu-HU" dirty="0"/>
          </a:p>
          <a:p>
            <a:pPr>
              <a:buFontTx/>
              <a:buNone/>
            </a:pPr>
            <a:r>
              <a:rPr lang="hu-HU" dirty="0"/>
              <a:t>Időseknél az életeseményekre való visszaemlékezésnek fokozott szerepe van</a:t>
            </a:r>
          </a:p>
        </p:txBody>
      </p:sp>
      <p:pic>
        <p:nvPicPr>
          <p:cNvPr id="15362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340768"/>
            <a:ext cx="4499992" cy="449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400" dirty="0"/>
              <a:t>"Add föl legalább egy pillanatra azt a meggyőződésedet, hogy te tudod jobban!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Minden nap le kellene vedleni egy túlélt igazságot, és felölteni, vagy magunkra növeszteni valami egészen újat. Hogy később majd azt is levessük, és megint újba öltözzünk.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Ahhoz, hogy lelkileg gazdagodj, mindig el kell dobni valami régit, hogy megkaphasd az újat.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Ha egy öreg visszanéz, derűsen tapasztalja, hogy </a:t>
            </a:r>
            <a:r>
              <a:rPr lang="hu-HU" sz="2400" b="1" dirty="0">
                <a:solidFill>
                  <a:srgbClr val="C00000"/>
                </a:solidFill>
              </a:rPr>
              <a:t>mennyi mindent tartott igaznak, ami nem volt az. </a:t>
            </a:r>
            <a:r>
              <a:rPr lang="hu-HU" sz="2400" dirty="0"/>
              <a:t>Kinőtt belőle. Látja, hogy mindig a saját ketrecében élt. Amiben akkor hitt, azt tartotta végső igazságnak. Nem volt az. Az sem, amiben most hisz. 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Engedd magad tágulni. Növekedni. Szabadnak lenni!" Müller Péter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SZERETET KÉPESSÉGE: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Folytonosan növekvő (bár az életkor előrehaladtával az empátia készség csökken)</a:t>
            </a:r>
          </a:p>
          <a:p>
            <a:r>
              <a:rPr lang="hu-HU" dirty="0" smtClean="0"/>
              <a:t>Új szerepekben más-más szeretet lehetőségek</a:t>
            </a:r>
            <a:endParaRPr lang="hu-HU" sz="2400" dirty="0"/>
          </a:p>
          <a:p>
            <a:pPr>
              <a:buNone/>
            </a:pPr>
            <a:r>
              <a:rPr lang="hu-HU" sz="2400" dirty="0" smtClean="0"/>
              <a:t>     gyermek-szülő nagyszülő</a:t>
            </a:r>
            <a:endParaRPr lang="hu-HU" dirty="0" smtClean="0"/>
          </a:p>
        </p:txBody>
      </p:sp>
      <p:sp>
        <p:nvSpPr>
          <p:cNvPr id="31746" name="AutoShape 2" descr="Képtalálat a következőre: „nagyi anya lány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48" name="Picture 4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893993" cy="2592288"/>
          </a:xfrm>
          <a:prstGeom prst="rect">
            <a:avLst/>
          </a:prstGeom>
          <a:noFill/>
        </p:spPr>
      </p:pic>
      <p:sp>
        <p:nvSpPr>
          <p:cNvPr id="31750" name="AutoShape 6" descr="Képtalálat a következőre: „nagyi apa fia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1752" name="AutoShape 8" descr="Képtalálat a következőre: „nagyi apa fia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1754" name="Picture 10" descr="Képtalálat a következőre: „nagyi apa fi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960440" cy="2640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r>
              <a:rPr lang="hu-HU" sz="4000" b="1" dirty="0" smtClean="0">
                <a:solidFill>
                  <a:schemeClr val="accent2"/>
                </a:solidFill>
              </a:rPr>
              <a:t> </a:t>
            </a: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323528" y="620688"/>
            <a:ext cx="8153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800" b="1" dirty="0" err="1"/>
              <a:t>Bert</a:t>
            </a:r>
            <a:r>
              <a:rPr lang="hu-HU" sz="2800" b="1" dirty="0"/>
              <a:t> </a:t>
            </a:r>
            <a:r>
              <a:rPr lang="hu-HU" sz="2800" b="1" dirty="0" err="1"/>
              <a:t>Hellinger</a:t>
            </a:r>
            <a:r>
              <a:rPr lang="hu-HU" sz="2800" b="1" dirty="0"/>
              <a:t> megfigyelése: a család egységként működik,  így benne a tagok működése bizonyos rend szerint történik.</a:t>
            </a:r>
          </a:p>
        </p:txBody>
      </p:sp>
      <p:pic>
        <p:nvPicPr>
          <p:cNvPr id="2314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6840760" cy="4369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/>
          <a:lstStyle/>
          <a:p>
            <a:r>
              <a:rPr lang="hu-HU" sz="3200" b="1" i="1">
                <a:solidFill>
                  <a:srgbClr val="0066FF"/>
                </a:solidFill>
              </a:rPr>
              <a:t>„A növekvő fa egy rendet követ, nem egy előírást.”</a:t>
            </a:r>
          </a:p>
        </p:txBody>
      </p:sp>
      <p:pic>
        <p:nvPicPr>
          <p:cNvPr id="313347" name="Picture 3"/>
          <p:cNvPicPr>
            <a:picLocks noChangeAspect="1" noChangeArrowheads="1"/>
          </p:cNvPicPr>
          <p:nvPr/>
        </p:nvPicPr>
        <p:blipFill>
          <a:blip r:embed="rId2" cstate="print"/>
          <a:srcRect l="10492" t="15860" r="16066" b="12019"/>
          <a:stretch>
            <a:fillRect/>
          </a:stretch>
        </p:blipFill>
        <p:spPr bwMode="auto">
          <a:xfrm>
            <a:off x="228600" y="4953000"/>
            <a:ext cx="2133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3348" name="Picture 4"/>
          <p:cNvPicPr>
            <a:picLocks noChangeAspect="1" noChangeArrowheads="1"/>
          </p:cNvPicPr>
          <p:nvPr/>
        </p:nvPicPr>
        <p:blipFill>
          <a:blip r:embed="rId3" cstate="print"/>
          <a:srcRect b="8267"/>
          <a:stretch>
            <a:fillRect/>
          </a:stretch>
        </p:blipFill>
        <p:spPr bwMode="auto">
          <a:xfrm>
            <a:off x="2247900" y="1600200"/>
            <a:ext cx="6896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b="1" dirty="0"/>
              <a:t>A szeretet rendje a </a:t>
            </a:r>
            <a:r>
              <a:rPr lang="hu-HU" sz="4000" b="1" dirty="0" smtClean="0"/>
              <a:t>családban</a:t>
            </a:r>
            <a:endParaRPr lang="hu-HU" sz="4000" b="1" dirty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hu-HU" dirty="0"/>
              <a:t>A férfi és nő, bár különbözőek, mégis egyenlők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hu-HU" dirty="0"/>
              <a:t>Az odatartozás joga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hu-HU" dirty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hu-HU" dirty="0"/>
              <a:t>3.   A hely törvénye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hu-HU" dirty="0"/>
          </a:p>
          <a:p>
            <a:pPr marL="533400" indent="-533400">
              <a:lnSpc>
                <a:spcPct val="90000"/>
              </a:lnSpc>
              <a:buFontTx/>
              <a:buNone/>
            </a:pPr>
            <a:r>
              <a:rPr lang="hu-HU" dirty="0"/>
              <a:t>4.  Az adok- elfogadok egyensúlya</a:t>
            </a:r>
          </a:p>
          <a:p>
            <a:pPr marL="533400" indent="-533400">
              <a:lnSpc>
                <a:spcPct val="90000"/>
              </a:lnSpc>
            </a:pPr>
            <a:endParaRPr lang="hu-HU" dirty="0">
              <a:solidFill>
                <a:srgbClr val="0066FF"/>
              </a:solidFill>
            </a:endParaRPr>
          </a:p>
        </p:txBody>
      </p:sp>
      <p:pic>
        <p:nvPicPr>
          <p:cNvPr id="312324" name="Picture 4" descr="karmester_semle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676400"/>
            <a:ext cx="3717925" cy="497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>
                <a:solidFill>
                  <a:schemeClr val="tx1"/>
                </a:solidFill>
              </a:rPr>
              <a:t>A szeretet és a rend a párkapcsolatban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sz="2400" dirty="0"/>
              <a:t>A birtokló szeretet azt feltételezi, hogy hatalommal bír a rend és a sors fölött.</a:t>
            </a:r>
          </a:p>
          <a:p>
            <a:pPr>
              <a:buFontTx/>
              <a:buNone/>
            </a:pPr>
            <a:r>
              <a:rPr lang="hu-HU" sz="2400" dirty="0"/>
              <a:t>Így úgy véli, hogy eltérhet a szeretet rendje által megszabott törvényektől</a:t>
            </a:r>
            <a:r>
              <a:rPr lang="hu-HU" sz="2800" dirty="0"/>
              <a:t>.</a:t>
            </a:r>
          </a:p>
          <a:p>
            <a:pPr>
              <a:buFontTx/>
              <a:buNone/>
            </a:pPr>
            <a:r>
              <a:rPr lang="hu-HU" sz="2000" dirty="0"/>
              <a:t>Pl. saját maga dönthet a saját helyéről ,vagy arról,  hogy kiket fogad el a családhoz tartozónak, kiket nem</a:t>
            </a:r>
            <a:r>
              <a:rPr lang="hu-HU" sz="2000" dirty="0" smtClean="0"/>
              <a:t>.</a:t>
            </a:r>
          </a:p>
          <a:p>
            <a:pPr>
              <a:buFontTx/>
              <a:buNone/>
            </a:pPr>
            <a:endParaRPr lang="hu-HU" sz="2000" dirty="0" smtClean="0"/>
          </a:p>
          <a:p>
            <a:pPr>
              <a:buFontTx/>
              <a:buNone/>
            </a:pPr>
            <a:r>
              <a:rPr lang="hu-HU" sz="2400" b="1" dirty="0" smtClean="0"/>
              <a:t>A családban akkor van harmónia, ha mindenkit elismernek odatartozónak.</a:t>
            </a:r>
          </a:p>
          <a:p>
            <a:pPr>
              <a:buFontTx/>
              <a:buNone/>
            </a:pPr>
            <a:r>
              <a:rPr lang="hu-HU" sz="2400" b="1" dirty="0" smtClean="0"/>
              <a:t>Az idősebb generáció elbeszélései segítenek megismerni a család történetét, az oda tartozó embereket és a sorsaikat.</a:t>
            </a:r>
            <a:endParaRPr lang="hu-HU" sz="2400" b="1" dirty="0"/>
          </a:p>
          <a:p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>
                <a:solidFill>
                  <a:schemeClr val="tx1"/>
                </a:solidFill>
              </a:rPr>
              <a:t>A „nagy szeretet” szerint:</a:t>
            </a:r>
            <a:br>
              <a:rPr lang="hu-HU" sz="3200">
                <a:solidFill>
                  <a:schemeClr val="tx1"/>
                </a:solidFill>
              </a:rPr>
            </a:br>
            <a:r>
              <a:rPr lang="hu-HU" sz="3200" b="1">
                <a:solidFill>
                  <a:schemeClr val="tx1"/>
                </a:solidFill>
              </a:rPr>
              <a:t>a rend meghatározó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szeretet kitölti azt, amit a rend körülzár.</a:t>
            </a:r>
          </a:p>
          <a:p>
            <a:r>
              <a:rPr lang="hu-HU" dirty="0"/>
              <a:t>A rend összegyűlik, a szeretet szétárad.</a:t>
            </a:r>
          </a:p>
          <a:p>
            <a:r>
              <a:rPr lang="hu-HU" dirty="0"/>
              <a:t>„ </a:t>
            </a:r>
            <a:r>
              <a:rPr lang="hu-HU" sz="2400" i="1" dirty="0"/>
              <a:t>A renddel némelyek úgy bánnak, mintha csak egy vélemény lenne, amit el lehet fogadni vagy meg lehet változtatni.</a:t>
            </a:r>
          </a:p>
          <a:p>
            <a:pPr>
              <a:buFontTx/>
              <a:buNone/>
            </a:pPr>
            <a:r>
              <a:rPr lang="hu-HU" sz="2400" i="1" dirty="0"/>
              <a:t>     De ezek adottak.</a:t>
            </a:r>
          </a:p>
          <a:p>
            <a:pPr>
              <a:buFontTx/>
              <a:buNone/>
            </a:pPr>
            <a:r>
              <a:rPr lang="hu-HU" sz="2400" i="1" dirty="0"/>
              <a:t>     Akkor is hatnak, ha mi nem értjük őket.</a:t>
            </a:r>
          </a:p>
          <a:p>
            <a:pPr>
              <a:buFontTx/>
              <a:buNone/>
            </a:pPr>
            <a:r>
              <a:rPr lang="hu-HU" sz="2400" i="1" dirty="0"/>
              <a:t>    Nem kigondoljuk őket, hanem rájuk találunk.</a:t>
            </a:r>
          </a:p>
          <a:p>
            <a:pPr>
              <a:buFontTx/>
              <a:buNone/>
            </a:pPr>
            <a:r>
              <a:rPr lang="hu-HU" sz="2400" i="1" dirty="0"/>
              <a:t>    </a:t>
            </a:r>
            <a:r>
              <a:rPr lang="hu-HU" sz="2400" b="1" i="1" dirty="0"/>
              <a:t>A hatásból értjük meg őket, mint értelmet és lelket.”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672"/>
            <a:ext cx="8915400" cy="1143000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hu-HU" sz="4000" b="1" dirty="0"/>
              <a:t>1.: </a:t>
            </a:r>
            <a:r>
              <a:rPr lang="hu-HU" sz="3600" b="1" dirty="0"/>
              <a:t>A </a:t>
            </a:r>
            <a:r>
              <a:rPr lang="hu-HU" sz="3600" b="1" dirty="0" smtClean="0"/>
              <a:t>családtagok, </a:t>
            </a:r>
            <a:r>
              <a:rPr lang="hu-HU" sz="3600" b="1" dirty="0"/>
              <a:t>bár különbözőek, mégis</a:t>
            </a:r>
            <a:r>
              <a:rPr lang="hu-HU" sz="4000" b="1" dirty="0"/>
              <a:t> </a:t>
            </a:r>
            <a:r>
              <a:rPr lang="hu-HU" sz="3600" b="1" dirty="0"/>
              <a:t>egyenlők</a:t>
            </a:r>
            <a:r>
              <a:rPr lang="hu-HU" sz="3600" dirty="0">
                <a:solidFill>
                  <a:srgbClr val="0066FF"/>
                </a:solidFill>
              </a:rPr>
              <a:t/>
            </a:r>
            <a:br>
              <a:rPr lang="hu-HU" sz="3600" dirty="0">
                <a:solidFill>
                  <a:srgbClr val="0066FF"/>
                </a:solidFill>
              </a:rPr>
            </a:br>
            <a:endParaRPr lang="hu-HU" sz="3600" b="1" dirty="0">
              <a:solidFill>
                <a:srgbClr val="0066FF"/>
              </a:solidFill>
            </a:endParaRPr>
          </a:p>
        </p:txBody>
      </p:sp>
      <p:pic>
        <p:nvPicPr>
          <p:cNvPr id="272387" name="Picture 3" descr="pocok_semleges11"/>
          <p:cNvPicPr>
            <a:picLocks noChangeAspect="1" noChangeArrowheads="1"/>
          </p:cNvPicPr>
          <p:nvPr/>
        </p:nvPicPr>
        <p:blipFill>
          <a:blip r:embed="rId2" cstate="print"/>
          <a:srcRect l="5360" t="4390" r="7538" b="13658"/>
          <a:stretch>
            <a:fillRect/>
          </a:stretch>
        </p:blipFill>
        <p:spPr bwMode="auto">
          <a:xfrm>
            <a:off x="3779912" y="4149080"/>
            <a:ext cx="3886200" cy="2511425"/>
          </a:xfrm>
          <a:prstGeom prst="rect">
            <a:avLst/>
          </a:prstGeom>
          <a:noFill/>
        </p:spPr>
      </p:pic>
      <p:sp>
        <p:nvSpPr>
          <p:cNvPr id="272388" name="Text Box 4"/>
          <p:cNvSpPr txBox="1">
            <a:spLocks noChangeArrowheads="1"/>
          </p:cNvSpPr>
          <p:nvPr/>
        </p:nvSpPr>
        <p:spPr bwMode="auto">
          <a:xfrm>
            <a:off x="251520" y="1700808"/>
            <a:ext cx="853440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hu-HU" sz="3200" b="1" dirty="0" smtClean="0">
                <a:solidFill>
                  <a:srgbClr val="0066FF"/>
                </a:solidFill>
              </a:rPr>
              <a:t>Különböző </a:t>
            </a:r>
            <a:r>
              <a:rPr lang="hu-HU" sz="3200" b="1" dirty="0">
                <a:solidFill>
                  <a:srgbClr val="0066FF"/>
                </a:solidFill>
              </a:rPr>
              <a:t>gyökerek</a:t>
            </a:r>
            <a:r>
              <a:rPr lang="hu-HU" sz="3200" dirty="0"/>
              <a:t>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800" dirty="0" smtClean="0"/>
              <a:t>A </a:t>
            </a:r>
            <a:r>
              <a:rPr lang="hu-HU" sz="2800" dirty="0"/>
              <a:t>saját származási családjában </a:t>
            </a:r>
            <a:r>
              <a:rPr lang="hu-HU" sz="2800" dirty="0" smtClean="0"/>
              <a:t>gyökerező minden tag élete</a:t>
            </a:r>
            <a:endParaRPr lang="hu-HU" sz="28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hu-HU" sz="2800" dirty="0"/>
              <a:t>Ezek meghatároznak bennünket: innen van az erőnk és innen a korlátaink.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0066FF"/>
                </a:solidFill>
              </a:rPr>
              <a:t>A különbözőség méltányolása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752600"/>
            <a:ext cx="35814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A különböző: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-  egyenrangú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dirty="0"/>
              <a:t>egyenjogú</a:t>
            </a:r>
            <a:r>
              <a:rPr lang="hu-HU" dirty="0" smtClean="0"/>
              <a:t>.</a:t>
            </a:r>
          </a:p>
          <a:p>
            <a:pPr>
              <a:lnSpc>
                <a:spcPct val="90000"/>
              </a:lnSpc>
              <a:buNone/>
            </a:pPr>
            <a:endParaRPr lang="hu-HU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Ebből a felismerésből </a:t>
            </a:r>
            <a:r>
              <a:rPr lang="hu-HU" dirty="0" smtClean="0"/>
              <a:t> teremtődhet meg valami új, ami mindenkit szolgál.</a:t>
            </a:r>
            <a:endParaRPr lang="hu-HU" dirty="0"/>
          </a:p>
        </p:txBody>
      </p:sp>
      <p:pic>
        <p:nvPicPr>
          <p:cNvPr id="27341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67200" y="1981200"/>
            <a:ext cx="4572000" cy="4052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6000" b="1" dirty="0" smtClean="0"/>
              <a:t>A  SZERETET  RENDJE  A CSALÁDBAN</a:t>
            </a:r>
            <a:endParaRPr lang="hu-H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sz="2800" b="1" dirty="0">
                <a:solidFill>
                  <a:srgbClr val="0066FF"/>
                </a:solidFill>
              </a:rPr>
              <a:t>  </a:t>
            </a:r>
            <a:r>
              <a:rPr lang="hu-HU" sz="3200" b="1" dirty="0"/>
              <a:t>A férfi és nő, bár különbözőek, mégis egyenlők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/>
              <a:t> </a:t>
            </a:r>
            <a:r>
              <a:rPr lang="hu-HU" sz="2400"/>
              <a:t>A megoldás a helyeslés:</a:t>
            </a:r>
          </a:p>
          <a:p>
            <a:pPr>
              <a:lnSpc>
                <a:spcPct val="90000"/>
              </a:lnSpc>
            </a:pPr>
            <a:r>
              <a:rPr lang="hu-HU" sz="2000"/>
              <a:t>Igent mondani a másikra úgy, ahogy van.</a:t>
            </a:r>
          </a:p>
          <a:p>
            <a:pPr>
              <a:lnSpc>
                <a:spcPct val="90000"/>
              </a:lnSpc>
            </a:pPr>
            <a:r>
              <a:rPr lang="hu-HU" sz="2000" b="1">
                <a:solidFill>
                  <a:srgbClr val="0066FF"/>
                </a:solidFill>
              </a:rPr>
              <a:t>„</a:t>
            </a:r>
            <a:r>
              <a:rPr lang="hu-HU" sz="2000" b="1" i="1">
                <a:solidFill>
                  <a:srgbClr val="0066FF"/>
                </a:solidFill>
              </a:rPr>
              <a:t>Ha mindketten csak a saját álláspontjukat képviselik, egyhelyben maradnak, mégpedig az élet áramán kívül.</a:t>
            </a:r>
          </a:p>
          <a:p>
            <a:pPr>
              <a:lnSpc>
                <a:spcPct val="90000"/>
              </a:lnSpc>
            </a:pPr>
            <a:r>
              <a:rPr lang="hu-HU" sz="2000" b="1" i="1">
                <a:solidFill>
                  <a:srgbClr val="0066FF"/>
                </a:solidFill>
              </a:rPr>
              <a:t>A megoldás: beleereszkednek a folyóba, és engedik, hogy az sodorja őket. Akkor találkoznak.”</a:t>
            </a:r>
          </a:p>
          <a:p>
            <a:pPr>
              <a:lnSpc>
                <a:spcPct val="90000"/>
              </a:lnSpc>
            </a:pPr>
            <a:endParaRPr lang="hu-HU" sz="2000" b="1" i="1">
              <a:solidFill>
                <a:srgbClr val="0066FF"/>
              </a:solidFill>
            </a:endParaRP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2286000"/>
            <a:ext cx="4953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b="1" dirty="0">
                <a:solidFill>
                  <a:srgbClr val="0066FF"/>
                </a:solidFill>
              </a:rPr>
              <a:t>  </a:t>
            </a:r>
            <a:r>
              <a:rPr lang="hu-HU" sz="3200" b="1" dirty="0"/>
              <a:t>A férfi és nő, bár különbözőek, mégis egyenlők</a:t>
            </a:r>
            <a:endParaRPr lang="hu-HU" sz="2800" b="1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/>
              <a:t>Mindkét fél értékrendje, viselkedésrendszere helyes.</a:t>
            </a:r>
          </a:p>
          <a:p>
            <a:r>
              <a:rPr lang="hu-HU"/>
              <a:t>Amikor két „helyes” találkozik, harc dúl.</a:t>
            </a:r>
          </a:p>
          <a:p>
            <a:r>
              <a:rPr lang="hu-HU"/>
              <a:t>Általában a nő nyeri a harcot.</a:t>
            </a:r>
          </a:p>
          <a:p>
            <a:r>
              <a:rPr lang="hu-HU"/>
              <a:t>És elveszíti a férfit.</a:t>
            </a:r>
          </a:p>
        </p:txBody>
      </p:sp>
      <p:pic>
        <p:nvPicPr>
          <p:cNvPr id="310276" name="Picture 4" descr="válástor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176588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2. Az odatartozás joga</a:t>
            </a:r>
            <a:br>
              <a:rPr lang="hu-HU" sz="4000" dirty="0"/>
            </a:br>
            <a:r>
              <a:rPr lang="hu-HU" sz="2800" dirty="0"/>
              <a:t>a.) </a:t>
            </a:r>
            <a:r>
              <a:rPr lang="hu-HU" sz="2800" b="1" dirty="0"/>
              <a:t>Mindkét fél családrendszerébe tartozó emberek</a:t>
            </a:r>
            <a:endParaRPr lang="hu-HU" sz="4000" b="1" dirty="0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/>
              <a:t>A párunk révén a házasságunkhoz tartozónak kell elismernünk párunk őseit.</a:t>
            </a:r>
          </a:p>
          <a:p>
            <a:pPr>
              <a:lnSpc>
                <a:spcPct val="90000"/>
              </a:lnSpc>
            </a:pPr>
            <a:r>
              <a:rPr lang="hu-HU"/>
              <a:t>Ha ez nem történik meg, egy később született utód képviselni fogja a kirekesztett személy energiáit.</a:t>
            </a:r>
          </a:p>
        </p:txBody>
      </p:sp>
      <p:pic>
        <p:nvPicPr>
          <p:cNvPr id="278532" name="Picture 4" descr="eskuvo-meghivo2-300x239"/>
          <p:cNvPicPr>
            <a:picLocks noChangeAspect="1" noChangeArrowheads="1"/>
          </p:cNvPicPr>
          <p:nvPr/>
        </p:nvPicPr>
        <p:blipFill>
          <a:blip r:embed="rId2" cstate="print"/>
          <a:srcRect t="6694" b="16318"/>
          <a:stretch>
            <a:fillRect/>
          </a:stretch>
        </p:blipFill>
        <p:spPr bwMode="auto">
          <a:xfrm>
            <a:off x="4495800" y="3733800"/>
            <a:ext cx="4114800" cy="2524125"/>
          </a:xfrm>
          <a:prstGeom prst="rect">
            <a:avLst/>
          </a:prstGeom>
          <a:noFill/>
        </p:spPr>
      </p:pic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4876800" y="1676400"/>
            <a:ext cx="40386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800"/>
              <a:t>Házasságkötésünk révén a két családrendszer is kötésbe kerül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/>
              <a:t>Ahhoz, hogy a kapcsolat sikeres legyen, mindkét félnek </a:t>
            </a:r>
            <a:r>
              <a:rPr lang="hu-HU" sz="2800" b="1">
                <a:solidFill>
                  <a:srgbClr val="0066FF"/>
                </a:solidFill>
              </a:rPr>
              <a:t>el kell hagynia</a:t>
            </a:r>
            <a:r>
              <a:rPr lang="hu-HU" sz="2800"/>
              <a:t> a saját családját, új családot (rendszert) kell létrehoznia.</a:t>
            </a:r>
          </a:p>
          <a:p>
            <a:pPr>
              <a:lnSpc>
                <a:spcPct val="90000"/>
              </a:lnSpc>
            </a:pPr>
            <a:r>
              <a:rPr lang="hu-HU" sz="2800"/>
              <a:t>El kell hagynia minden olyan elvet, ami az eredeti családhoz köti, és a partnerével együtt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800" b="1">
                <a:solidFill>
                  <a:srgbClr val="0066FF"/>
                </a:solidFill>
              </a:rPr>
              <a:t>    új elveket kell kialakítania.</a:t>
            </a:r>
          </a:p>
          <a:p>
            <a:pPr>
              <a:lnSpc>
                <a:spcPct val="90000"/>
              </a:lnSpc>
            </a:pPr>
            <a:r>
              <a:rPr lang="hu-HU" sz="2800"/>
              <a:t>Ezzel együtt úgy kell </a:t>
            </a:r>
            <a:r>
              <a:rPr lang="hu-HU" sz="2800" b="1">
                <a:solidFill>
                  <a:srgbClr val="0066FF"/>
                </a:solidFill>
              </a:rPr>
              <a:t>tisztelni</a:t>
            </a:r>
            <a:r>
              <a:rPr lang="hu-HU" sz="2800"/>
              <a:t> a partner családját, az abban ható erőket,mintha a sajátunk lenne.</a:t>
            </a:r>
          </a:p>
        </p:txBody>
      </p:sp>
      <p:pic>
        <p:nvPicPr>
          <p:cNvPr id="279555" name="Picture 3" descr="n0tbstynyo-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97275"/>
            <a:ext cx="5181600" cy="321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>2. Az odatartozás joga</a:t>
            </a:r>
            <a:br>
              <a:rPr lang="hu-HU" sz="4000" dirty="0"/>
            </a:br>
            <a:r>
              <a:rPr lang="hu-HU" sz="2800" b="1" dirty="0"/>
              <a:t>b.) A korábbi párkapcsolatok és az abból született gyerekek</a:t>
            </a:r>
            <a:endParaRPr lang="hu-HU" sz="4000" b="1" dirty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343400" cy="2667000"/>
          </a:xfrm>
        </p:spPr>
        <p:txBody>
          <a:bodyPr/>
          <a:lstStyle/>
          <a:p>
            <a:r>
              <a:rPr lang="hu-HU" sz="2400" dirty="0"/>
              <a:t>Ahhoz, hogy a házasságunk sikeres legyen, el kell ismernünk párunk korábbi kapcsolatait, és az azokból származó gyermekeket.</a:t>
            </a:r>
          </a:p>
          <a:p>
            <a:pPr>
              <a:buFontTx/>
              <a:buNone/>
            </a:pPr>
            <a:endParaRPr lang="hu-HU" sz="2400" dirty="0"/>
          </a:p>
        </p:txBody>
      </p:sp>
      <p:pic>
        <p:nvPicPr>
          <p:cNvPr id="281604" name="Picture 4" descr="a csalá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3276600"/>
            <a:ext cx="5105400" cy="3408363"/>
          </a:xfrm>
          <a:prstGeom prst="rect">
            <a:avLst/>
          </a:prstGeom>
          <a:noFill/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4937125" y="1752600"/>
            <a:ext cx="36734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hu-HU" sz="2400"/>
              <a:t>El kell fogadnom, hogy a rangsorban utánuk van a helyem.</a:t>
            </a:r>
          </a:p>
          <a:p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4812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75" name="Picture 3" descr="eskuvo-meghivo2-300x239"/>
          <p:cNvPicPr>
            <a:picLocks noChangeAspect="1" noChangeArrowheads="1"/>
          </p:cNvPicPr>
          <p:nvPr/>
        </p:nvPicPr>
        <p:blipFill>
          <a:blip r:embed="rId3" cstate="print"/>
          <a:srcRect t="6694" b="16318"/>
          <a:stretch>
            <a:fillRect/>
          </a:stretch>
        </p:blipFill>
        <p:spPr bwMode="auto">
          <a:xfrm>
            <a:off x="5105400" y="990600"/>
            <a:ext cx="3810000" cy="2338388"/>
          </a:xfrm>
          <a:prstGeom prst="rect">
            <a:avLst/>
          </a:prstGeom>
          <a:noFill/>
        </p:spPr>
      </p:pic>
      <p:pic>
        <p:nvPicPr>
          <p:cNvPr id="284676" name="Picture 4" descr="a csalá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10000"/>
            <a:ext cx="3810000" cy="2544763"/>
          </a:xfrm>
          <a:prstGeom prst="rect">
            <a:avLst/>
          </a:prstGeom>
          <a:noFill/>
        </p:spPr>
      </p:pic>
      <p:sp>
        <p:nvSpPr>
          <p:cNvPr id="284677" name="Text Box 5"/>
          <p:cNvSpPr txBox="1">
            <a:spLocks noChangeArrowheads="1"/>
          </p:cNvSpPr>
          <p:nvPr/>
        </p:nvSpPr>
        <p:spPr bwMode="auto">
          <a:xfrm>
            <a:off x="0" y="4175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400" b="1" dirty="0" smtClean="0">
                <a:solidFill>
                  <a:srgbClr val="0066FF"/>
                </a:solidFill>
              </a:rPr>
              <a:t>       Bár </a:t>
            </a:r>
            <a:r>
              <a:rPr lang="hu-HU" sz="2400" b="1" dirty="0">
                <a:solidFill>
                  <a:srgbClr val="0066FF"/>
                </a:solidFill>
              </a:rPr>
              <a:t>ezt reméljük álmainkban,  </a:t>
            </a:r>
            <a:r>
              <a:rPr lang="hu-HU" sz="2400" b="1" dirty="0" smtClean="0">
                <a:solidFill>
                  <a:srgbClr val="0066FF"/>
                </a:solidFill>
              </a:rPr>
              <a:t>         a </a:t>
            </a:r>
            <a:r>
              <a:rPr lang="hu-HU" sz="2400" b="1" dirty="0">
                <a:solidFill>
                  <a:srgbClr val="0066FF"/>
                </a:solidFill>
              </a:rPr>
              <a:t>valóságban ide érkezünk meg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hu-HU" sz="3600" b="1" dirty="0"/>
              <a:t>3. A hely törvénye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sz="3600" dirty="0"/>
              <a:t>I. Rangsor a párkapcsolatban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/>
              <a:t>A pár először mint férfi és nő szereti egymást</a:t>
            </a:r>
          </a:p>
          <a:p>
            <a:pPr>
              <a:lnSpc>
                <a:spcPct val="90000"/>
              </a:lnSpc>
            </a:pPr>
            <a:r>
              <a:rPr lang="hu-HU" dirty="0"/>
              <a:t>Majd gyermekeik születnek</a:t>
            </a:r>
          </a:p>
          <a:p>
            <a:pPr>
              <a:lnSpc>
                <a:spcPct val="90000"/>
              </a:lnSpc>
            </a:pPr>
            <a:endParaRPr lang="hu-HU" dirty="0"/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/>
              <a:t>Ezért elsőbbséget élvez a párkapcsolat a szülői szereppel szemben</a:t>
            </a:r>
            <a:r>
              <a:rPr lang="hu-HU" dirty="0" smtClean="0"/>
              <a:t>!!!!!!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dirty="0" smtClean="0"/>
              <a:t>Fontos segíteni a fiatal házas generációt, hogy a párkapcsolati szintet is működtetni tudják.</a:t>
            </a:r>
            <a:endParaRPr lang="hu-HU" dirty="0"/>
          </a:p>
        </p:txBody>
      </p:sp>
      <p:pic>
        <p:nvPicPr>
          <p:cNvPr id="14338" name="Picture 2" descr="Képtalálat a következőre: „kis gyermekes család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797152"/>
            <a:ext cx="5905500" cy="18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>II. </a:t>
            </a:r>
            <a:r>
              <a:rPr lang="hu-HU" sz="3600" dirty="0"/>
              <a:t>Rangsor a szülő és a gyermek alrendszerekben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/>
              <a:t>A szülők a nagyok, rajtuk keresztül érkezett az élet a gyerekekhez. Adnak, amit tudnak.</a:t>
            </a:r>
          </a:p>
          <a:p>
            <a:pPr>
              <a:lnSpc>
                <a:spcPct val="90000"/>
              </a:lnSpc>
            </a:pPr>
            <a:r>
              <a:rPr lang="hu-HU" sz="2400" dirty="0"/>
              <a:t>A gyermekek a kicsik, elfogadhatják, amit a szülők adnak.</a:t>
            </a:r>
          </a:p>
          <a:p>
            <a:pPr>
              <a:lnSpc>
                <a:spcPct val="90000"/>
              </a:lnSpc>
            </a:pPr>
            <a:r>
              <a:rPr lang="hu-HU" sz="2400" b="1" u="sng" dirty="0">
                <a:solidFill>
                  <a:srgbClr val="0066FF"/>
                </a:solidFill>
              </a:rPr>
              <a:t>Felborul a rend, ha: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dirty="0"/>
              <a:t> - a gyerek követelőzik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dirty="0"/>
              <a:t> - minősíti, amit kapott vagy nem kapott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dirty="0"/>
              <a:t> - ő akar segíteni a </a:t>
            </a:r>
            <a:r>
              <a:rPr lang="hu-HU" sz="2400" dirty="0" smtClean="0"/>
              <a:t>szülőnek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sz="2400" dirty="0"/>
          </a:p>
        </p:txBody>
      </p:sp>
      <p:pic>
        <p:nvPicPr>
          <p:cNvPr id="291844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524000"/>
            <a:ext cx="3749675" cy="5029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dirty="0" smtClean="0"/>
              <a:t>II. </a:t>
            </a:r>
            <a:r>
              <a:rPr lang="hu-HU" sz="3600" dirty="0"/>
              <a:t>Rangsor a szülő és a gyermek alrendszerekben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400" dirty="0" smtClean="0"/>
              <a:t> </a:t>
            </a:r>
            <a:endParaRPr lang="hu-HU" sz="2400" dirty="0"/>
          </a:p>
          <a:p>
            <a:pPr>
              <a:lnSpc>
                <a:spcPct val="90000"/>
              </a:lnSpc>
            </a:pPr>
            <a:r>
              <a:rPr lang="hu-HU" sz="2400" b="1" u="sng" dirty="0">
                <a:solidFill>
                  <a:srgbClr val="0066FF"/>
                </a:solidFill>
              </a:rPr>
              <a:t>Felborul a rend, ha</a:t>
            </a:r>
            <a:r>
              <a:rPr lang="hu-HU" sz="2400" b="1" u="sng" dirty="0" smtClean="0">
                <a:solidFill>
                  <a:srgbClr val="0066FF"/>
                </a:solidFill>
              </a:rPr>
              <a:t>:</a:t>
            </a:r>
            <a:r>
              <a:rPr lang="hu-HU" sz="2400" dirty="0" smtClean="0"/>
              <a:t> 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dirty="0" smtClean="0"/>
              <a:t>Ha az idősödő szülő nem tiszteli a gyerekei igényeit, akkor is adni akar, ha azok nem kérnek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dirty="0" smtClean="0"/>
              <a:t>Ha a gyermekeinktől a saját életünkért vállalt felelősséget igényeljük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dirty="0" smtClean="0"/>
              <a:t>A magányunk feloldása például NEM az ő feladatuk.</a:t>
            </a:r>
            <a:endParaRPr lang="hu-HU" sz="2400" dirty="0"/>
          </a:p>
        </p:txBody>
      </p:sp>
      <p:pic>
        <p:nvPicPr>
          <p:cNvPr id="55298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98126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/>
              <a:t>4. Az adás- elfogadás egyensúlya </a:t>
            </a:r>
            <a:br>
              <a:rPr lang="hu-HU" sz="4000" b="1" dirty="0"/>
            </a:br>
            <a:endParaRPr lang="hu-HU" sz="4000" b="1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267200" cy="46783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hu-HU" b="1" u="sng" dirty="0">
                <a:solidFill>
                  <a:srgbClr val="0066FF"/>
                </a:solidFill>
              </a:rPr>
              <a:t>Kiegyenlítés a szeretetben, a jóban:</a:t>
            </a:r>
          </a:p>
          <a:p>
            <a:pPr>
              <a:buFontTx/>
              <a:buChar char="-"/>
            </a:pPr>
            <a:r>
              <a:rPr lang="hu-HU" dirty="0"/>
              <a:t>Mindig annyit adok, amit a másik képes viszonozni.</a:t>
            </a:r>
          </a:p>
          <a:p>
            <a:pPr>
              <a:buFontTx/>
              <a:buChar char="-"/>
            </a:pPr>
            <a:r>
              <a:rPr lang="hu-HU" dirty="0"/>
              <a:t>Viszonzásnál egy picit többel viszonzok, hogy a másik újra adhasson</a:t>
            </a:r>
            <a:r>
              <a:rPr lang="hu-HU" dirty="0" smtClean="0"/>
              <a:t>.</a:t>
            </a:r>
          </a:p>
          <a:p>
            <a:pPr>
              <a:buFontTx/>
              <a:buChar char="-"/>
            </a:pPr>
            <a:r>
              <a:rPr lang="hu-HU" dirty="0" smtClean="0"/>
              <a:t>Van egy pont, ami után a másik nem tud többel viszonozni, ez a határ.</a:t>
            </a:r>
          </a:p>
          <a:p>
            <a:pPr>
              <a:buFontTx/>
              <a:buChar char="-"/>
            </a:pPr>
            <a:r>
              <a:rPr lang="hu-HU" dirty="0" smtClean="0"/>
              <a:t>A túlzott adás ROMBOLÓ hatású!!!! (legjobb szándékaink ellenére)</a:t>
            </a:r>
            <a:endParaRPr lang="hu-HU" dirty="0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00200"/>
            <a:ext cx="37036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A  SZERETET  RENDJE  A CSALÁDBAN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Változások a gondolkodásban, érzelmekben: hanyatlás vagy fejlődés?</a:t>
            </a:r>
          </a:p>
          <a:p>
            <a:r>
              <a:rPr lang="hu-HU" dirty="0" smtClean="0"/>
              <a:t>A SZERETET: mindenki beszél róla, de mi is az?</a:t>
            </a:r>
          </a:p>
          <a:p>
            <a:r>
              <a:rPr lang="hu-HU" dirty="0" smtClean="0"/>
              <a:t>A szeretet rendje: </a:t>
            </a:r>
          </a:p>
          <a:p>
            <a:pPr>
              <a:buNone/>
            </a:pPr>
            <a:r>
              <a:rPr lang="hu-HU" dirty="0" smtClean="0"/>
              <a:t>                  - </a:t>
            </a:r>
            <a:r>
              <a:rPr lang="hu-HU" sz="2000" dirty="0" smtClean="0"/>
              <a:t>a különböző is lehet értékes</a:t>
            </a:r>
          </a:p>
          <a:p>
            <a:pPr>
              <a:buNone/>
            </a:pPr>
            <a:r>
              <a:rPr lang="hu-HU" sz="2000" dirty="0" smtClean="0"/>
              <a:t>                             - az oda tartozás joga</a:t>
            </a:r>
          </a:p>
          <a:p>
            <a:pPr>
              <a:buNone/>
            </a:pPr>
            <a:r>
              <a:rPr lang="hu-HU" sz="2000" dirty="0" smtClean="0"/>
              <a:t>                             - a hierarchia a családban</a:t>
            </a:r>
          </a:p>
          <a:p>
            <a:pPr>
              <a:buNone/>
            </a:pPr>
            <a:r>
              <a:rPr lang="hu-HU" sz="2000" dirty="0" smtClean="0"/>
              <a:t>                             - az egyensúly</a:t>
            </a:r>
          </a:p>
          <a:p>
            <a:r>
              <a:rPr lang="hu-HU" dirty="0" smtClean="0"/>
              <a:t>A boldogság, amit keresünk</a:t>
            </a:r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>
                <a:solidFill>
                  <a:srgbClr val="0066FF"/>
                </a:solidFill>
              </a:rPr>
              <a:t>4. Az adás- elfogadás egyensúlya </a:t>
            </a:r>
            <a:br>
              <a:rPr lang="hu-HU" sz="4000">
                <a:solidFill>
                  <a:srgbClr val="0066FF"/>
                </a:solidFill>
              </a:rPr>
            </a:br>
            <a:endParaRPr lang="hu-HU" sz="4000">
              <a:solidFill>
                <a:srgbClr val="0066FF"/>
              </a:solidFill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3810000" cy="5638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hu-HU" b="1" u="sng">
                <a:solidFill>
                  <a:srgbClr val="0066FF"/>
                </a:solidFill>
              </a:rPr>
              <a:t>Kiegyenlítés a rosszban:</a:t>
            </a:r>
            <a:endParaRPr lang="hu-HU" u="sng"/>
          </a:p>
          <a:p>
            <a:pPr>
              <a:lnSpc>
                <a:spcPct val="90000"/>
              </a:lnSpc>
              <a:buFontTx/>
              <a:buNone/>
            </a:pPr>
            <a:r>
              <a:rPr lang="hu-HU" sz="2400" b="1"/>
              <a:t>- negatívumok terén is szükség van a kiegyenlítésre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b="1"/>
              <a:t>Itt mindig egy kicsit kevesebbel viszonzok, míg végül leépül a rossz.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sz="2400" b="1"/>
              <a:t>Kiegyenlítés nélkül a rendszerben valaki- többnyire a gyerekek- magukra veszik a kiegyenlítés beteljesítését.</a:t>
            </a:r>
          </a:p>
        </p:txBody>
      </p:sp>
      <p:pic>
        <p:nvPicPr>
          <p:cNvPr id="293892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676400"/>
            <a:ext cx="4953000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>
                <a:solidFill>
                  <a:srgbClr val="0066FF"/>
                </a:solidFill>
              </a:rPr>
              <a:t>A veszekedés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hu-HU" dirty="0"/>
              <a:t>Ha túl nagy a közelség, a távolság fokozására</a:t>
            </a:r>
          </a:p>
          <a:p>
            <a:r>
              <a:rPr lang="hu-HU" dirty="0"/>
              <a:t>A tisztelet hiánya miatt </a:t>
            </a:r>
          </a:p>
          <a:p>
            <a:r>
              <a:rPr lang="hu-HU" dirty="0"/>
              <a:t>Ha valahol sérül az adás- elfogadás egyensúlya</a:t>
            </a:r>
          </a:p>
          <a:p>
            <a:endParaRPr lang="hu-HU" dirty="0">
              <a:solidFill>
                <a:srgbClr val="0066FF"/>
              </a:solidFill>
            </a:endParaRPr>
          </a:p>
          <a:p>
            <a:endParaRPr lang="hu-HU" dirty="0">
              <a:solidFill>
                <a:srgbClr val="0066FF"/>
              </a:solidFill>
            </a:endParaRPr>
          </a:p>
        </p:txBody>
      </p:sp>
      <p:pic>
        <p:nvPicPr>
          <p:cNvPr id="294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45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/>
              <a:t>5. Gyermek vállalás</a:t>
            </a:r>
            <a:r>
              <a:rPr lang="hu-HU" sz="4000" dirty="0">
                <a:solidFill>
                  <a:schemeClr val="accent2"/>
                </a:solidFill>
              </a:rPr>
              <a:t/>
            </a:r>
            <a:br>
              <a:rPr lang="hu-HU" sz="4000" dirty="0">
                <a:solidFill>
                  <a:schemeClr val="accent2"/>
                </a:solidFill>
              </a:rPr>
            </a:br>
            <a:r>
              <a:rPr lang="hu-HU" sz="2400" dirty="0">
                <a:solidFill>
                  <a:schemeClr val="accent2"/>
                </a:solidFill>
              </a:rPr>
              <a:t>        - Elvetessem, megtartsam: döntés életről halálról</a:t>
            </a:r>
            <a:br>
              <a:rPr lang="hu-HU" sz="2400" dirty="0">
                <a:solidFill>
                  <a:schemeClr val="accent2"/>
                </a:solidFill>
              </a:rPr>
            </a:br>
            <a:endParaRPr lang="hu-HU" sz="2400" dirty="0">
              <a:solidFill>
                <a:schemeClr val="accent2"/>
              </a:solidFill>
            </a:endParaRP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525963"/>
          </a:xfrm>
        </p:spPr>
        <p:txBody>
          <a:bodyPr/>
          <a:lstStyle/>
          <a:p>
            <a:pPr>
              <a:buFontTx/>
              <a:buNone/>
            </a:pPr>
            <a:r>
              <a:rPr lang="hu-HU" sz="2800" b="1">
                <a:solidFill>
                  <a:srgbClr val="FF0000"/>
                </a:solidFill>
              </a:rPr>
              <a:t>Minden megfogant gyermek az élet által támogatott</a:t>
            </a:r>
          </a:p>
          <a:p>
            <a:r>
              <a:rPr lang="hu-HU" sz="2400"/>
              <a:t>A terhesség megszakítása igen mély hatásokkal jár:</a:t>
            </a:r>
          </a:p>
          <a:p>
            <a:pPr>
              <a:buFontTx/>
              <a:buNone/>
            </a:pPr>
            <a:r>
              <a:rPr lang="hu-HU" sz="2400"/>
              <a:t>    1.) - Gyakran elvágja a párt az élettől : ez legtöbbször a pár   </a:t>
            </a:r>
          </a:p>
          <a:p>
            <a:pPr>
              <a:buFontTx/>
              <a:buNone/>
            </a:pPr>
            <a:r>
              <a:rPr lang="hu-HU" sz="2400"/>
              <a:t>         kapcsolatának megszakadásához vezet.</a:t>
            </a:r>
          </a:p>
          <a:p>
            <a:pPr>
              <a:buFontTx/>
              <a:buNone/>
            </a:pPr>
            <a:r>
              <a:rPr lang="hu-HU" sz="2400"/>
              <a:t>      - Akkor tudnak továbblépni, ha osztoznak a felelősségben és </a:t>
            </a:r>
          </a:p>
          <a:p>
            <a:pPr>
              <a:buFontTx/>
              <a:buNone/>
            </a:pPr>
            <a:r>
              <a:rPr lang="hu-HU" sz="2400"/>
              <a:t>        a gyászban.</a:t>
            </a:r>
          </a:p>
          <a:p>
            <a:pPr>
              <a:buFontTx/>
              <a:buNone/>
            </a:pPr>
            <a:r>
              <a:rPr lang="hu-HU" sz="2400"/>
              <a:t>     2.) A túl sok abortusz elbizonytalanítja az élőt: </a:t>
            </a:r>
          </a:p>
          <a:p>
            <a:pPr>
              <a:buFontTx/>
              <a:buNone/>
            </a:pPr>
            <a:r>
              <a:rPr lang="hu-HU" sz="2400"/>
              <a:t>      - „Én maradtam meg vagy valaki más?” </a:t>
            </a:r>
          </a:p>
          <a:p>
            <a:pPr>
              <a:buFontTx/>
              <a:buNone/>
            </a:pPr>
            <a:r>
              <a:rPr lang="hu-HU" sz="2400"/>
              <a:t>      - Hűség az elmentekhez: „Inkább én sem élek igazán”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884238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hu-HU" sz="3200" b="1" dirty="0"/>
              <a:t>A gyerekek iránti szeretetet támogatja:</a:t>
            </a:r>
            <a:r>
              <a:rPr lang="hu-HU" sz="2800" b="1" dirty="0"/>
              <a:t/>
            </a:r>
            <a:br>
              <a:rPr lang="hu-HU" sz="2800" b="1" dirty="0"/>
            </a:br>
            <a:r>
              <a:rPr lang="hu-HU" sz="2800" b="1" dirty="0">
                <a:solidFill>
                  <a:srgbClr val="0066FF"/>
                </a:solidFill>
              </a:rPr>
              <a:t/>
            </a:r>
            <a:br>
              <a:rPr lang="hu-HU" sz="2800" b="1" dirty="0">
                <a:solidFill>
                  <a:srgbClr val="0066FF"/>
                </a:solidFill>
              </a:rPr>
            </a:br>
            <a:r>
              <a:rPr lang="hu-HU" sz="2800" dirty="0">
                <a:solidFill>
                  <a:srgbClr val="0066FF"/>
                </a:solidFill>
              </a:rPr>
              <a:t>1</a:t>
            </a:r>
            <a:r>
              <a:rPr lang="hu-HU" sz="2800" b="1" dirty="0">
                <a:solidFill>
                  <a:srgbClr val="0066FF"/>
                </a:solidFill>
              </a:rPr>
              <a:t>. </a:t>
            </a:r>
            <a:r>
              <a:rPr lang="hu-HU" sz="2800" dirty="0">
                <a:solidFill>
                  <a:srgbClr val="0066FF"/>
                </a:solidFill>
              </a:rPr>
              <a:t>A férj és feleség egymás iránti szerelme</a:t>
            </a:r>
            <a:br>
              <a:rPr lang="hu-HU" sz="2800" dirty="0">
                <a:solidFill>
                  <a:srgbClr val="0066FF"/>
                </a:solidFill>
              </a:rPr>
            </a:br>
            <a:endParaRPr lang="hu-HU" sz="2800" dirty="0">
              <a:solidFill>
                <a:srgbClr val="0066FF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4038600" cy="4495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hu-HU"/>
              <a:t>A férj a feleség iránti szeretetből meríti az apasághoz szükséges erőt.</a:t>
            </a:r>
          </a:p>
          <a:p>
            <a:pPr marL="609600" indent="-609600">
              <a:buFontTx/>
              <a:buNone/>
            </a:pPr>
            <a:r>
              <a:rPr lang="hu-HU"/>
              <a:t>A feleség a férj iránti szeretetből meríti az anyasághoz szükséges erőt.</a:t>
            </a:r>
          </a:p>
          <a:p>
            <a:pPr marL="609600" indent="-609600">
              <a:buFontTx/>
              <a:buNone/>
            </a:pPr>
            <a:endParaRPr lang="hu-HU"/>
          </a:p>
        </p:txBody>
      </p:sp>
      <p:pic>
        <p:nvPicPr>
          <p:cNvPr id="307204" name="Picture 4" descr="anyasors_semleges"/>
          <p:cNvPicPr>
            <a:picLocks noChangeAspect="1" noChangeArrowheads="1"/>
          </p:cNvPicPr>
          <p:nvPr/>
        </p:nvPicPr>
        <p:blipFill>
          <a:blip r:embed="rId2" cstate="print"/>
          <a:srcRect l="9608" r="4398"/>
          <a:stretch>
            <a:fillRect/>
          </a:stretch>
        </p:blipFill>
        <p:spPr bwMode="auto">
          <a:xfrm>
            <a:off x="4572000" y="2286000"/>
            <a:ext cx="4267200" cy="331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r>
              <a:rPr lang="hu-HU" sz="4000" b="1" dirty="0">
                <a:solidFill>
                  <a:srgbClr val="0066FF"/>
                </a:solidFill>
              </a:rPr>
              <a:t> </a:t>
            </a:r>
            <a:r>
              <a:rPr lang="hu-HU" sz="3200" b="1" dirty="0"/>
              <a:t>A gyerekek iránti szeretetet támogatja: </a:t>
            </a:r>
            <a:br>
              <a:rPr lang="hu-HU" sz="3200" b="1" dirty="0"/>
            </a:br>
            <a:r>
              <a:rPr lang="hu-HU" sz="3200" b="1" dirty="0">
                <a:solidFill>
                  <a:srgbClr val="0066FF"/>
                </a:solidFill>
              </a:rPr>
              <a:t/>
            </a:r>
            <a:br>
              <a:rPr lang="hu-HU" sz="3200" b="1" dirty="0">
                <a:solidFill>
                  <a:srgbClr val="0066FF"/>
                </a:solidFill>
              </a:rPr>
            </a:br>
            <a:r>
              <a:rPr lang="hu-HU" sz="2800" dirty="0">
                <a:solidFill>
                  <a:srgbClr val="0066FF"/>
                </a:solidFill>
              </a:rPr>
              <a:t>2. A két fél származási családjából származó erő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 marL="2209800" lvl="4" indent="-381000">
              <a:buFontTx/>
              <a:buNone/>
            </a:pPr>
            <a:endParaRPr lang="hu-HU" dirty="0"/>
          </a:p>
          <a:p>
            <a:pPr marL="609600" indent="-609600">
              <a:buFontTx/>
              <a:buNone/>
            </a:pPr>
            <a:r>
              <a:rPr lang="hu-HU" dirty="0"/>
              <a:t>A gyermek a szüleitől jóval többet kap (az életet), mint amit viszonozni tud.</a:t>
            </a:r>
          </a:p>
          <a:p>
            <a:pPr marL="609600" indent="-609600">
              <a:buFontTx/>
              <a:buNone/>
            </a:pPr>
            <a:r>
              <a:rPr lang="hu-HU" dirty="0"/>
              <a:t>Ezt úgy egyenlítheti ki, ha maga is tovább adja az életet, a szeretetet</a:t>
            </a:r>
            <a:r>
              <a:rPr lang="hu-HU" dirty="0" smtClean="0"/>
              <a:t>.</a:t>
            </a:r>
          </a:p>
          <a:p>
            <a:pPr marL="609600" indent="-609600">
              <a:buFontTx/>
              <a:buNone/>
            </a:pPr>
            <a:r>
              <a:rPr lang="hu-HU" dirty="0" smtClean="0"/>
              <a:t>A viszonzás elvárása romboló hatású lehet</a:t>
            </a:r>
            <a:endParaRPr lang="hu-HU" dirty="0"/>
          </a:p>
        </p:txBody>
      </p:sp>
      <p:pic>
        <p:nvPicPr>
          <p:cNvPr id="308228" name="Picture 4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514600"/>
            <a:ext cx="41910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>
                <a:solidFill>
                  <a:srgbClr val="0066FF"/>
                </a:solidFill>
              </a:rPr>
              <a:t> </a:t>
            </a:r>
            <a:r>
              <a:rPr lang="hu-HU" sz="4000" b="1">
                <a:solidFill>
                  <a:srgbClr val="0066FF"/>
                </a:solidFill>
              </a:rPr>
              <a:t>Az elengedés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19200"/>
            <a:ext cx="46482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400"/>
              <a:t>A kapcsolat minden pillanatban megköveteli, hogy elengedjünk valamit.</a:t>
            </a:r>
          </a:p>
          <a:p>
            <a:pPr>
              <a:lnSpc>
                <a:spcPct val="80000"/>
              </a:lnSpc>
            </a:pPr>
            <a:r>
              <a:rPr lang="hu-HU" sz="2400"/>
              <a:t>Például egy álmot a jó kapcsolatról.</a:t>
            </a:r>
          </a:p>
          <a:p>
            <a:pPr>
              <a:lnSpc>
                <a:spcPct val="80000"/>
              </a:lnSpc>
            </a:pPr>
            <a:r>
              <a:rPr lang="hu-HU" sz="2400"/>
              <a:t>Vagy arról, hogy mit szeretnénk az élettől.</a:t>
            </a:r>
          </a:p>
          <a:p>
            <a:pPr>
              <a:lnSpc>
                <a:spcPct val="80000"/>
              </a:lnSpc>
            </a:pPr>
            <a:r>
              <a:rPr lang="hu-HU" sz="2400"/>
              <a:t>Minden kapcsolat </a:t>
            </a:r>
            <a:r>
              <a:rPr lang="hu-HU" sz="2400">
                <a:solidFill>
                  <a:srgbClr val="0066FF"/>
                </a:solidFill>
              </a:rPr>
              <a:t>korlátozott:</a:t>
            </a:r>
            <a:r>
              <a:rPr lang="hu-HU" sz="2400"/>
              <a:t> mindkét fél az első pillanatban tudhatja, mit kaphat meg a partnertől és mit nem.</a:t>
            </a:r>
          </a:p>
          <a:p>
            <a:pPr>
              <a:lnSpc>
                <a:spcPct val="80000"/>
              </a:lnSpc>
            </a:pPr>
            <a:r>
              <a:rPr lang="hu-HU" sz="2400"/>
              <a:t>Minél őszintébben szembenézünk ezzel, annál </a:t>
            </a:r>
            <a:r>
              <a:rPr lang="hu-HU" sz="2400">
                <a:solidFill>
                  <a:srgbClr val="0066FF"/>
                </a:solidFill>
              </a:rPr>
              <a:t>könnyedebb és szerényebb</a:t>
            </a:r>
            <a:r>
              <a:rPr lang="hu-HU" sz="2400"/>
              <a:t> lesz a kapcsolat.</a:t>
            </a:r>
          </a:p>
          <a:p>
            <a:pPr>
              <a:lnSpc>
                <a:spcPct val="80000"/>
              </a:lnSpc>
            </a:pPr>
            <a:r>
              <a:rPr lang="hu-HU" sz="2400"/>
              <a:t>De ezáltal annál </a:t>
            </a:r>
            <a:r>
              <a:rPr lang="hu-HU" sz="2400">
                <a:solidFill>
                  <a:srgbClr val="0066FF"/>
                </a:solidFill>
              </a:rPr>
              <a:t>boldogabb</a:t>
            </a:r>
            <a:r>
              <a:rPr lang="hu-HU" sz="2400"/>
              <a:t> is.</a:t>
            </a:r>
          </a:p>
        </p:txBody>
      </p:sp>
      <p:pic>
        <p:nvPicPr>
          <p:cNvPr id="242692" name="Picture 4" descr="elengedé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600200"/>
            <a:ext cx="4191000" cy="4176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Tx/>
              <a:buNone/>
            </a:pPr>
            <a:r>
              <a:rPr lang="hu-HU"/>
              <a:t>Ahhoz, hogy szeretni tudjunk, készen kell lennünk elfogadnunk két magányt, a sajátunkat és a másikét.</a:t>
            </a:r>
          </a:p>
          <a:p>
            <a:pPr>
              <a:buFontTx/>
              <a:buNone/>
            </a:pPr>
            <a:r>
              <a:rPr lang="hu-HU" sz="2000" b="1" i="1">
                <a:solidFill>
                  <a:srgbClr val="0066FF"/>
                </a:solidFill>
              </a:rPr>
              <a:t>„Szeretlek olyannak amilyen vagy.</a:t>
            </a:r>
          </a:p>
          <a:p>
            <a:pPr>
              <a:buFontTx/>
              <a:buNone/>
            </a:pPr>
            <a:r>
              <a:rPr lang="hu-HU" sz="2000" b="1" i="1">
                <a:solidFill>
                  <a:srgbClr val="0066FF"/>
                </a:solidFill>
              </a:rPr>
              <a:t>Még ha nem felelsz is meg az álmaimnak és a reményeimnek.</a:t>
            </a:r>
          </a:p>
          <a:p>
            <a:pPr>
              <a:buFontTx/>
              <a:buNone/>
            </a:pPr>
            <a:r>
              <a:rPr lang="hu-HU" sz="2000" b="1" i="1">
                <a:solidFill>
                  <a:srgbClr val="0066FF"/>
                </a:solidFill>
              </a:rPr>
              <a:t>Nagyobb örömet okoz az, hogy létezel, mint az álmaim.”</a:t>
            </a:r>
          </a:p>
        </p:txBody>
      </p:sp>
      <p:pic>
        <p:nvPicPr>
          <p:cNvPr id="243715" name="Picture 3" descr="van go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67050"/>
            <a:ext cx="4556125" cy="379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boldogság forrása: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Közösségi események, családi rendezvények</a:t>
            </a:r>
          </a:p>
          <a:p>
            <a:r>
              <a:rPr lang="hu-HU" dirty="0" smtClean="0"/>
              <a:t>Hobbi, valami, amiben szívesen elmélyülök</a:t>
            </a:r>
          </a:p>
          <a:p>
            <a:r>
              <a:rPr lang="hu-HU" dirty="0" smtClean="0"/>
              <a:t>A világ rendjének szemlélése, az „odatartozom valami nagyobbhoz” érzése.</a:t>
            </a:r>
          </a:p>
          <a:p>
            <a:r>
              <a:rPr lang="hu-HU" dirty="0" smtClean="0"/>
              <a:t> </a:t>
            </a:r>
            <a:r>
              <a:rPr lang="hu-HU" dirty="0" smtClean="0">
                <a:hlinkClick r:id="rId2" action="ppaction://hlinkfile"/>
              </a:rPr>
              <a:t>Teréz anya imája</a:t>
            </a:r>
            <a:endParaRPr lang="hu-HU" dirty="0"/>
          </a:p>
        </p:txBody>
      </p:sp>
      <p:pic>
        <p:nvPicPr>
          <p:cNvPr id="1026" name="Picture 2" descr="Képtalálat a következőre: „öregkori boldogság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89040"/>
            <a:ext cx="4284475" cy="2856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2772" name="Picture 4" descr="Képtalálat a következőre: „őszi tájkép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72475" cy="6705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07173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2267744" y="404664"/>
            <a:ext cx="3719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 smtClean="0"/>
              <a:t>AZ ÉLETÚT ÉVSZAKAI</a:t>
            </a:r>
            <a:endParaRPr lang="hu-HU" sz="32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43608" y="5445224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Minden életszakaszban örömök és nehézségek. </a:t>
            </a:r>
          </a:p>
          <a:p>
            <a:r>
              <a:rPr lang="hu-HU" sz="2800" dirty="0" smtClean="0"/>
              <a:t>Álmok és valóság.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8640"/>
            <a:ext cx="8748464" cy="66693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hu-HU" dirty="0" smtClean="0"/>
              <a:t> </a:t>
            </a:r>
            <a:r>
              <a:rPr lang="hu-HU" b="1" dirty="0" smtClean="0"/>
              <a:t> </a:t>
            </a:r>
            <a:r>
              <a:rPr lang="hu-HU" sz="4100" b="1" dirty="0" smtClean="0"/>
              <a:t>65 éves kor után: AZ INTEGRÁCIÓ KORA, időskor. </a:t>
            </a:r>
          </a:p>
          <a:p>
            <a:pPr>
              <a:buFontTx/>
              <a:buNone/>
            </a:pPr>
            <a:endParaRPr lang="hu-HU" dirty="0"/>
          </a:p>
          <a:p>
            <a:pPr>
              <a:buFontTx/>
              <a:buNone/>
            </a:pPr>
            <a:r>
              <a:rPr lang="hu-HU" dirty="0"/>
              <a:t> </a:t>
            </a:r>
            <a:r>
              <a:rPr lang="hu-HU" sz="3300" dirty="0" smtClean="0"/>
              <a:t>   </a:t>
            </a:r>
            <a:r>
              <a:rPr lang="hu-HU" sz="3300" u="sng" dirty="0" smtClean="0"/>
              <a:t> Az egyén elkezdi </a:t>
            </a:r>
            <a:r>
              <a:rPr lang="hu-HU" sz="3300" u="sng" dirty="0"/>
              <a:t>kiértékelni </a:t>
            </a:r>
            <a:r>
              <a:rPr lang="hu-HU" sz="3300" u="sng" dirty="0" smtClean="0"/>
              <a:t>az életútját.</a:t>
            </a:r>
          </a:p>
          <a:p>
            <a:pPr>
              <a:buFontTx/>
              <a:buNone/>
            </a:pPr>
            <a:endParaRPr lang="hu-HU" sz="3300" u="sng" dirty="0" smtClean="0"/>
          </a:p>
          <a:p>
            <a:pPr>
              <a:buFontTx/>
              <a:buNone/>
            </a:pPr>
            <a:r>
              <a:rPr lang="hu-HU" sz="3300" dirty="0" smtClean="0"/>
              <a:t>    Ekkortól úgy véli, </a:t>
            </a:r>
            <a:r>
              <a:rPr lang="hu-HU" sz="3300" dirty="0"/>
              <a:t>hogy </a:t>
            </a:r>
            <a:r>
              <a:rPr lang="hu-HU" sz="3300" b="1" dirty="0"/>
              <a:t>nagy változtatásra </a:t>
            </a:r>
            <a:r>
              <a:rPr lang="hu-HU" sz="3300" dirty="0"/>
              <a:t>már nincs </a:t>
            </a:r>
            <a:r>
              <a:rPr lang="hu-HU" sz="3300" dirty="0" smtClean="0"/>
              <a:t>lehetősége.</a:t>
            </a:r>
          </a:p>
          <a:p>
            <a:pPr>
              <a:buFontTx/>
              <a:buNone/>
            </a:pPr>
            <a:r>
              <a:rPr lang="hu-HU" sz="3300" dirty="0" smtClean="0"/>
              <a:t>    Elemzi </a:t>
            </a:r>
            <a:r>
              <a:rPr lang="hu-HU" sz="3300" dirty="0"/>
              <a:t>mindazon eredményeket, teljesítményeket melyeket élete folyamán elért és elbírálja ezeket. </a:t>
            </a:r>
            <a:endParaRPr lang="hu-HU" sz="3300" dirty="0" smtClean="0"/>
          </a:p>
          <a:p>
            <a:pPr>
              <a:buFontTx/>
              <a:buNone/>
            </a:pPr>
            <a:r>
              <a:rPr lang="hu-HU" sz="3300" dirty="0" smtClean="0"/>
              <a:t>     A fizikai teljesítő képesség változása.</a:t>
            </a:r>
          </a:p>
          <a:p>
            <a:pPr>
              <a:buFontTx/>
              <a:buNone/>
            </a:pPr>
            <a:r>
              <a:rPr lang="hu-HU" sz="3300" dirty="0" smtClean="0"/>
              <a:t>     A társadalmi szerep vállalás változása: nyugdíjazás, kirepült gyermekek.</a:t>
            </a:r>
          </a:p>
          <a:p>
            <a:pPr>
              <a:buFontTx/>
              <a:buNone/>
            </a:pPr>
            <a:endParaRPr lang="hu-HU" sz="3300" dirty="0" smtClean="0"/>
          </a:p>
          <a:p>
            <a:pPr>
              <a:buFontTx/>
              <a:buNone/>
            </a:pPr>
            <a:r>
              <a:rPr lang="hu-HU" sz="3300" dirty="0" smtClean="0"/>
              <a:t>	Elégedettség? Elégedetlenség?</a:t>
            </a:r>
          </a:p>
          <a:p>
            <a:pPr>
              <a:buFontTx/>
              <a:buNone/>
            </a:pPr>
            <a:r>
              <a:rPr lang="hu-HU" sz="3300" dirty="0" smtClean="0"/>
              <a:t>	Megfelel a képnek, amit megálmodott magáról?</a:t>
            </a:r>
          </a:p>
          <a:p>
            <a:pPr>
              <a:buFontTx/>
              <a:buNone/>
            </a:pPr>
            <a:r>
              <a:rPr lang="hu-HU" sz="3300" dirty="0" smtClean="0"/>
              <a:t>	Megfelel a képnek, amit a környezete elvár?</a:t>
            </a:r>
          </a:p>
          <a:p>
            <a:pPr>
              <a:buFontTx/>
              <a:buNone/>
            </a:pPr>
            <a:endParaRPr lang="hu-HU" sz="3300" dirty="0" smtClean="0"/>
          </a:p>
          <a:p>
            <a:pPr>
              <a:buFontTx/>
              <a:buNone/>
            </a:pPr>
            <a:r>
              <a:rPr lang="hu-HU" sz="3300" dirty="0" smtClean="0"/>
              <a:t>	Új szerepbe kerül  a családban: </a:t>
            </a:r>
            <a:r>
              <a:rPr lang="hu-HU" sz="3300" dirty="0" smtClean="0">
                <a:hlinkClick r:id="rId3" action="ppaction://hlinkfile"/>
              </a:rPr>
              <a:t>a rangidős szerepe</a:t>
            </a:r>
            <a:endParaRPr lang="hu-HU" sz="3300" dirty="0"/>
          </a:p>
          <a:p>
            <a:pPr>
              <a:buFontTx/>
              <a:buNone/>
            </a:pP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sz="4000" b="1" dirty="0" smtClean="0"/>
              <a:t>Az öregkori bölcsesség kognitív feltételei</a:t>
            </a:r>
            <a:r>
              <a:rPr lang="hu-HU" sz="3600" b="1" dirty="0" smtClean="0"/>
              <a:t>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sz="2700" b="1" dirty="0" smtClean="0"/>
              <a:t>Az egész életen át tartó </a:t>
            </a:r>
            <a:r>
              <a:rPr lang="hu-HU" sz="2700" b="1" i="1" dirty="0" smtClean="0"/>
              <a:t>kognitív fejlődés </a:t>
            </a:r>
            <a:r>
              <a:rPr lang="hu-HU" sz="2700" b="1" dirty="0" smtClean="0"/>
              <a:t>kéttényezős  modellje (</a:t>
            </a:r>
            <a:r>
              <a:rPr lang="hu-HU" sz="2700" b="1" dirty="0" err="1" smtClean="0"/>
              <a:t>Baltes</a:t>
            </a:r>
            <a:r>
              <a:rPr lang="hu-HU" sz="2700" b="1" dirty="0" smtClean="0"/>
              <a:t> 2000)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251520" y="1988840"/>
            <a:ext cx="4104456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hu-HU" b="1" dirty="0" smtClean="0"/>
              <a:t>Az </a:t>
            </a:r>
            <a:r>
              <a:rPr lang="hu-HU" b="1" u="sng" dirty="0" smtClean="0"/>
              <a:t> új megtanulásának képessége:</a:t>
            </a:r>
            <a:r>
              <a:rPr lang="hu-HU" dirty="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hu-HU" sz="24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 smtClean="0"/>
              <a:t>Genetikusan (biológiai szinten ) vezérelt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 smtClean="0"/>
              <a:t>„tudásmentes’”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 smtClean="0"/>
              <a:t>Az elme „hardware”</a:t>
            </a:r>
            <a:r>
              <a:rPr lang="hu-HU" sz="2400" dirty="0" err="1" smtClean="0"/>
              <a:t>-je</a:t>
            </a:r>
            <a:r>
              <a:rPr lang="hu-HU" sz="2400" dirty="0" smtClean="0"/>
              <a:t>,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 smtClean="0"/>
              <a:t>Fluid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hu-HU" sz="2400" dirty="0" smtClean="0"/>
              <a:t>Hanyatlás 30 év fölött</a:t>
            </a:r>
            <a:endParaRPr lang="hu-HU" sz="2400" b="1" dirty="0" smtClean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932040" y="1772816"/>
            <a:ext cx="3960440" cy="4653136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hu-HU" b="1" u="sng" dirty="0" smtClean="0"/>
              <a:t> A tapasztalati intelligencia</a:t>
            </a:r>
            <a:r>
              <a:rPr lang="hu-HU" b="1" dirty="0" smtClean="0"/>
              <a:t>: </a:t>
            </a:r>
            <a:endParaRPr lang="hu-HU" dirty="0" smtClean="0"/>
          </a:p>
          <a:p>
            <a:pPr>
              <a:buFontTx/>
              <a:buNone/>
            </a:pPr>
            <a:r>
              <a:rPr lang="hu-HU" sz="2400" dirty="0" smtClean="0"/>
              <a:t>tudás (társadalmi szinten) vezérelt </a:t>
            </a:r>
          </a:p>
          <a:p>
            <a:pPr>
              <a:buFontTx/>
              <a:buNone/>
            </a:pPr>
            <a:r>
              <a:rPr lang="hu-HU" sz="2400" dirty="0" smtClean="0"/>
              <a:t>tárgyi és műveleti tudás</a:t>
            </a:r>
          </a:p>
          <a:p>
            <a:pPr>
              <a:buFontTx/>
              <a:buNone/>
            </a:pPr>
            <a:r>
              <a:rPr lang="hu-HU" sz="2400" dirty="0" smtClean="0"/>
              <a:t>A társadalom  „szoftverszerű” tartalma </a:t>
            </a:r>
          </a:p>
          <a:p>
            <a:pPr>
              <a:buFontTx/>
              <a:buNone/>
            </a:pPr>
            <a:r>
              <a:rPr lang="hu-HU" sz="2400" dirty="0" smtClean="0"/>
              <a:t>„kristályos”</a:t>
            </a:r>
            <a:endParaRPr lang="en-GB" sz="2400" dirty="0" smtClean="0"/>
          </a:p>
          <a:p>
            <a:pPr>
              <a:buFontTx/>
              <a:buNone/>
            </a:pPr>
            <a:r>
              <a:rPr lang="hu-HU" sz="2400" dirty="0" smtClean="0"/>
              <a:t>Egész életen át: </a:t>
            </a:r>
            <a:r>
              <a:rPr lang="en-GB" sz="2400" dirty="0" smtClean="0"/>
              <a:t>gyarapodás</a:t>
            </a:r>
            <a:endParaRPr lang="hu-HU" sz="2400" dirty="0" smtClean="0"/>
          </a:p>
          <a:p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179512" y="5903893"/>
            <a:ext cx="89644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C00000"/>
                </a:solidFill>
              </a:rPr>
              <a:t>Az emlékek hosszabb távlataiból szemlélődve nélkülözhetetlen információk  felismerése válik lehetővé</a:t>
            </a:r>
            <a:endParaRPr lang="hu-H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Kapcsolódó kép"/>
          <p:cNvPicPr>
            <a:picLocks noChangeAspect="1" noChangeArrowheads="1"/>
          </p:cNvPicPr>
          <p:nvPr/>
        </p:nvPicPr>
        <p:blipFill>
          <a:blip r:embed="rId2" cstate="print"/>
          <a:srcRect l="5063" t="3785" r="3797" b="4187"/>
          <a:stretch>
            <a:fillRect/>
          </a:stretch>
        </p:blipFill>
        <p:spPr bwMode="auto">
          <a:xfrm>
            <a:off x="1475656" y="0"/>
            <a:ext cx="5544616" cy="6776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20725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Az érzelmek </a:t>
            </a:r>
            <a:r>
              <a:rPr lang="hu-HU" sz="3600" b="1" dirty="0"/>
              <a:t>változása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5538"/>
            <a:ext cx="8363272" cy="5000625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hu-HU" sz="3000" dirty="0" smtClean="0"/>
              <a:t>- az </a:t>
            </a:r>
            <a:r>
              <a:rPr lang="hu-HU" sz="3000" dirty="0"/>
              <a:t>időskor érzelmekben </a:t>
            </a:r>
            <a:r>
              <a:rPr lang="hu-HU" sz="3000" u="sng" dirty="0"/>
              <a:t>gazdag és komplex</a:t>
            </a:r>
            <a:r>
              <a:rPr lang="hu-HU" sz="3000" dirty="0"/>
              <a:t> fázis</a:t>
            </a:r>
          </a:p>
          <a:p>
            <a:pPr>
              <a:buFontTx/>
              <a:buNone/>
            </a:pPr>
            <a:r>
              <a:rPr lang="hu-HU" sz="3000" dirty="0" smtClean="0"/>
              <a:t>-  </a:t>
            </a:r>
            <a:r>
              <a:rPr lang="hu-HU" sz="3000" dirty="0"/>
              <a:t>az érzelmek előtérbe </a:t>
            </a:r>
            <a:r>
              <a:rPr lang="hu-HU" sz="3000" dirty="0" smtClean="0"/>
              <a:t>kerülnek</a:t>
            </a:r>
            <a:endParaRPr lang="hu-HU" sz="3000" dirty="0"/>
          </a:p>
          <a:p>
            <a:pPr>
              <a:buFontTx/>
              <a:buNone/>
            </a:pPr>
            <a:r>
              <a:rPr lang="hu-HU" sz="3000" dirty="0" smtClean="0"/>
              <a:t> - az érzelmek </a:t>
            </a:r>
            <a:r>
              <a:rPr lang="hu-HU" sz="3000" u="sng" dirty="0" smtClean="0"/>
              <a:t> kontrollja sokkal jobb, </a:t>
            </a:r>
            <a:r>
              <a:rPr lang="hu-HU" sz="3000" dirty="0" smtClean="0"/>
              <a:t>mint fiatal korban</a:t>
            </a:r>
          </a:p>
          <a:p>
            <a:pPr>
              <a:buFontTx/>
              <a:buNone/>
            </a:pPr>
            <a:r>
              <a:rPr lang="hu-HU" sz="3000" dirty="0" smtClean="0"/>
              <a:t> - az érzelmi </a:t>
            </a:r>
            <a:r>
              <a:rPr lang="hu-HU" sz="3000" dirty="0"/>
              <a:t>töltésű emlékek előnyben</a:t>
            </a:r>
          </a:p>
          <a:p>
            <a:pPr>
              <a:buFontTx/>
              <a:buNone/>
            </a:pPr>
            <a:endParaRPr lang="hu-HU" sz="3000" dirty="0"/>
          </a:p>
          <a:p>
            <a:pPr>
              <a:buFontTx/>
              <a:buNone/>
            </a:pPr>
            <a:r>
              <a:rPr lang="hu-HU" sz="3000" i="1" u="sng" dirty="0"/>
              <a:t>érzelmi feldolgozás</a:t>
            </a:r>
            <a:r>
              <a:rPr lang="hu-HU" sz="3000" dirty="0"/>
              <a:t>: ellentétes a kognitív és fizikai </a:t>
            </a:r>
            <a:r>
              <a:rPr lang="hu-HU" sz="3000" dirty="0" smtClean="0"/>
              <a:t>mintázatok </a:t>
            </a:r>
            <a:r>
              <a:rPr lang="hu-HU" sz="3000" dirty="0"/>
              <a:t>hanyatlásával</a:t>
            </a:r>
          </a:p>
          <a:p>
            <a:pPr>
              <a:buFontTx/>
              <a:buNone/>
            </a:pPr>
            <a:endParaRPr lang="hu-HU" sz="3000" u="sng" dirty="0"/>
          </a:p>
          <a:p>
            <a:pPr>
              <a:buFontTx/>
              <a:buNone/>
            </a:pPr>
            <a:r>
              <a:rPr lang="hu-HU" sz="3000" u="sng" dirty="0"/>
              <a:t>érzelemközpontú megküzdés</a:t>
            </a:r>
            <a:r>
              <a:rPr lang="hu-HU" sz="3000" dirty="0"/>
              <a:t> gyakoribb: individuális, passzívabb, pozitív újraértékelés</a:t>
            </a:r>
          </a:p>
          <a:p>
            <a:pPr>
              <a:buFontTx/>
              <a:buNone/>
            </a:pPr>
            <a:r>
              <a:rPr lang="hu-HU" sz="3000" dirty="0"/>
              <a:t>lásd: </a:t>
            </a:r>
            <a:r>
              <a:rPr lang="hu-HU" sz="3000" dirty="0" err="1"/>
              <a:t>introverzió</a:t>
            </a:r>
            <a:endParaRPr lang="hu-HU" sz="3000" dirty="0"/>
          </a:p>
          <a:p>
            <a:pPr>
              <a:buFontTx/>
              <a:buNone/>
            </a:pP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hu-HU" dirty="0"/>
              <a:t>   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253957" name="Picture 5"/>
          <p:cNvPicPr>
            <a:picLocks noChangeAspect="1" noChangeArrowheads="1"/>
          </p:cNvPicPr>
          <p:nvPr/>
        </p:nvPicPr>
        <p:blipFill>
          <a:blip r:embed="rId2" cstate="print"/>
          <a:srcRect b="12000"/>
          <a:stretch>
            <a:fillRect/>
          </a:stretch>
        </p:blipFill>
        <p:spPr bwMode="auto">
          <a:xfrm>
            <a:off x="971600" y="260647"/>
            <a:ext cx="7416824" cy="6526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1543</Words>
  <Application>Microsoft Office PowerPoint</Application>
  <PresentationFormat>Diavetítés a képernyőre (4:3 oldalarány)</PresentationFormat>
  <Paragraphs>194</Paragraphs>
  <Slides>38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38</vt:i4>
      </vt:variant>
    </vt:vector>
  </HeadingPairs>
  <TitlesOfParts>
    <vt:vector size="39" baseType="lpstr">
      <vt:lpstr>Office-téma</vt:lpstr>
      <vt:lpstr>1. dia</vt:lpstr>
      <vt:lpstr>A  SZERETET  RENDJE  A CSALÁDBAN</vt:lpstr>
      <vt:lpstr>A  SZERETET  RENDJE  A CSALÁDBAN</vt:lpstr>
      <vt:lpstr>4. dia</vt:lpstr>
      <vt:lpstr> </vt:lpstr>
      <vt:lpstr>Az öregkori bölcsesség kognitív feltételei.  Az egész életen át tartó kognitív fejlődés kéttényezős  modellje (Baltes 2000) </vt:lpstr>
      <vt:lpstr>7. dia</vt:lpstr>
      <vt:lpstr>Az érzelmek változása</vt:lpstr>
      <vt:lpstr>9. dia</vt:lpstr>
      <vt:lpstr>A folytonosság vágya </vt:lpstr>
      <vt:lpstr>11. dia</vt:lpstr>
      <vt:lpstr>A SZERETET KÉPESSÉGE:</vt:lpstr>
      <vt:lpstr> </vt:lpstr>
      <vt:lpstr>„A növekvő fa egy rendet követ, nem egy előírást.”</vt:lpstr>
      <vt:lpstr>A szeretet rendje a családban</vt:lpstr>
      <vt:lpstr>A szeretet és a rend a párkapcsolatban</vt:lpstr>
      <vt:lpstr>A „nagy szeretet” szerint: a rend meghatározó</vt:lpstr>
      <vt:lpstr>1.: A családtagok, bár különbözőek, mégis egyenlők </vt:lpstr>
      <vt:lpstr>A különbözőség méltányolása</vt:lpstr>
      <vt:lpstr>  A férfi és nő, bár különbözőek, mégis egyenlők</vt:lpstr>
      <vt:lpstr>  A férfi és nő, bár különbözőek, mégis egyenlők</vt:lpstr>
      <vt:lpstr>2. Az odatartozás joga a.) Mindkét fél családrendszerébe tartozó emberek</vt:lpstr>
      <vt:lpstr>23. dia</vt:lpstr>
      <vt:lpstr>2. Az odatartozás joga b.) A korábbi párkapcsolatok és az abból született gyerekek</vt:lpstr>
      <vt:lpstr>25. dia</vt:lpstr>
      <vt:lpstr>3. A hely törvénye I. Rangsor a párkapcsolatban</vt:lpstr>
      <vt:lpstr>II. Rangsor a szülő és a gyermek alrendszerekben</vt:lpstr>
      <vt:lpstr>II. Rangsor a szülő és a gyermek alrendszerekben</vt:lpstr>
      <vt:lpstr>4. Az adás- elfogadás egyensúlya  </vt:lpstr>
      <vt:lpstr>4. Az adás- elfogadás egyensúlya  </vt:lpstr>
      <vt:lpstr>A veszekedés</vt:lpstr>
      <vt:lpstr>5. Gyermek vállalás         - Elvetessem, megtartsam: döntés életről halálról </vt:lpstr>
      <vt:lpstr>A gyerekek iránti szeretetet támogatja:  1. A férj és feleség egymás iránti szerelme </vt:lpstr>
      <vt:lpstr> A gyerekek iránti szeretetet támogatja:   2. A két fél származási családjából származó erő</vt:lpstr>
      <vt:lpstr> Az elengedés</vt:lpstr>
      <vt:lpstr>36. dia</vt:lpstr>
      <vt:lpstr>A boldogság forrása:</vt:lpstr>
      <vt:lpstr>38.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User</cp:lastModifiedBy>
  <cp:revision>4</cp:revision>
  <dcterms:created xsi:type="dcterms:W3CDTF">2017-05-24T22:04:37Z</dcterms:created>
  <dcterms:modified xsi:type="dcterms:W3CDTF">2017-05-25T13:27:01Z</dcterms:modified>
</cp:coreProperties>
</file>