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0" r:id="rId4"/>
    <p:sldId id="293" r:id="rId5"/>
    <p:sldId id="279" r:id="rId6"/>
    <p:sldId id="273" r:id="rId7"/>
    <p:sldId id="281" r:id="rId8"/>
    <p:sldId id="282" r:id="rId9"/>
    <p:sldId id="283" r:id="rId10"/>
    <p:sldId id="284" r:id="rId11"/>
    <p:sldId id="285" r:id="rId12"/>
    <p:sldId id="286" r:id="rId13"/>
    <p:sldId id="263" r:id="rId14"/>
    <p:sldId id="288" r:id="rId15"/>
    <p:sldId id="289" r:id="rId16"/>
    <p:sldId id="290" r:id="rId17"/>
    <p:sldId id="291" r:id="rId18"/>
    <p:sldId id="292" r:id="rId19"/>
    <p:sldId id="287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13" autoAdjust="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hu-HU"/>
              <a:pPr/>
              <a:t>2017.10.26.</a:t>
            </a:fld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hu-HU"/>
              <a:pPr/>
              <a:t>2017.10.26.</a:t>
            </a:fld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Mintaszöveg szerkesztése</a:t>
            </a:r>
          </a:p>
          <a:p>
            <a:pPr lvl="1"/>
            <a:r>
              <a:rPr/>
              <a:t>Második szint</a:t>
            </a:r>
          </a:p>
          <a:p>
            <a:pPr lvl="2"/>
            <a:r>
              <a:rPr/>
              <a:t>Harmadik szint</a:t>
            </a:r>
          </a:p>
          <a:p>
            <a:pPr lvl="3"/>
            <a:r>
              <a:rPr/>
              <a:t>Negyedik szint</a:t>
            </a:r>
          </a:p>
          <a:p>
            <a:pPr lvl="4"/>
            <a:r>
              <a:rPr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60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974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15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58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16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150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17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32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15" name="Téglalap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2017.10.26.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 useBgFill="1">
        <p:nvSpPr>
          <p:cNvPr id="20" name="Szabadkézi sokszög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2017.10.26.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9" name="Szabadkézi sokszög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2017.10.26.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hu-HU" noProof="0" smtClean="0"/>
              <a:t>Mintacím szerkesztése</a:t>
            </a:r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2017.10.26.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2017.10.26.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16" name="Szabadkézi sokszög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2017.10.26.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2017.10.26.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2017.10.26.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 bwMode="hidden">
          <a:xfrm>
            <a:off x="11876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2017.10.26.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abadkézi sokszög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2017.10.26.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abadkézi sokszög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hu-HU" noProof="0" smtClean="0"/>
              <a:pPr/>
              <a:t>2017.10.26.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églalap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dirty="0" smtClean="0"/>
              <a:t>Mintaszöveg szerkesztése</a:t>
            </a:r>
          </a:p>
          <a:p>
            <a:pPr lvl="1"/>
            <a:r>
              <a:rPr lang="hu-HU" noProof="0" dirty="0" smtClean="0"/>
              <a:t>Második szint</a:t>
            </a:r>
          </a:p>
          <a:p>
            <a:pPr lvl="2"/>
            <a:r>
              <a:rPr lang="hu-HU" noProof="0" dirty="0" smtClean="0"/>
              <a:t>Harmadik szint</a:t>
            </a:r>
          </a:p>
          <a:p>
            <a:pPr lvl="3"/>
            <a:r>
              <a:rPr lang="hu-HU" noProof="0" dirty="0" smtClean="0"/>
              <a:t>Negyedik szint</a:t>
            </a:r>
          </a:p>
          <a:p>
            <a:pPr lvl="4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hu-HU" noProof="0" smtClean="0"/>
              <a:pPr/>
              <a:t>2017.10.26.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38" name="Szabadkézi sokszög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33772" y="116632"/>
            <a:ext cx="11593288" cy="4608512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 smtClean="0"/>
              <a:t>Az életen át tartó tanulástól a nyugdíjasok </a:t>
            </a:r>
            <a:br>
              <a:rPr lang="hu-HU" sz="3600" b="1" dirty="0" smtClean="0"/>
            </a:br>
            <a:r>
              <a:rPr lang="hu-HU" sz="900" b="1" dirty="0" smtClean="0"/>
              <a:t>  </a:t>
            </a: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 smtClean="0"/>
              <a:t>foglalkoztathatóságáig</a:t>
            </a:r>
            <a:br>
              <a:rPr lang="hu-HU" sz="3600" b="1" dirty="0" smtClean="0"/>
            </a:br>
            <a:r>
              <a:rPr lang="hu-HU" sz="900" b="1" dirty="0" smtClean="0"/>
              <a:t> 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>A Harmadik Kor </a:t>
            </a:r>
            <a:r>
              <a:rPr lang="hu-HU" sz="3600" b="1" dirty="0"/>
              <a:t>Közérdekű Nyugdíjas Szövetkezet </a:t>
            </a:r>
            <a:r>
              <a:rPr lang="hu-HU" sz="3600" b="1" dirty="0" smtClean="0"/>
              <a:t>bemutatása</a:t>
            </a:r>
            <a:br>
              <a:rPr lang="hu-HU" sz="3600" b="1" dirty="0" smtClean="0"/>
            </a:b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2000" dirty="0" smtClean="0"/>
              <a:t>Magán munkaközvetítő </a:t>
            </a:r>
            <a:r>
              <a:rPr lang="hu-HU" sz="2000" dirty="0" err="1" smtClean="0"/>
              <a:t>nyilv</a:t>
            </a:r>
            <a:r>
              <a:rPr lang="hu-HU" sz="2000" dirty="0" smtClean="0"/>
              <a:t>. tart. sz.: BOM/01/3937-2/2017</a:t>
            </a:r>
            <a:br>
              <a:rPr lang="hu-HU" sz="2000" dirty="0" smtClean="0"/>
            </a:br>
            <a:r>
              <a:rPr lang="hu-HU" sz="2000" dirty="0" smtClean="0"/>
              <a:t>Munkaerő- kölcsönző </a:t>
            </a:r>
            <a:r>
              <a:rPr lang="hu-HU" sz="2000" dirty="0" err="1" smtClean="0"/>
              <a:t>nyilv</a:t>
            </a:r>
            <a:r>
              <a:rPr lang="hu-HU" sz="2000" dirty="0" smtClean="0"/>
              <a:t>. tart. sz.: BOM/01/3766-1/2017</a:t>
            </a:r>
            <a:br>
              <a:rPr lang="hu-HU" sz="20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b="1" dirty="0" smtClean="0"/>
              <a:t>Összeállították:	Dr. Dobos László</a:t>
            </a:r>
            <a:br>
              <a:rPr lang="hu-HU" sz="2000" b="1" dirty="0" smtClean="0"/>
            </a:br>
            <a:r>
              <a:rPr lang="hu-HU" sz="2000" b="1" dirty="0" smtClean="0"/>
              <a:t>                          Kiss Gábor</a:t>
            </a:r>
            <a:br>
              <a:rPr lang="hu-HU" sz="2000" b="1" dirty="0" smtClean="0"/>
            </a:br>
            <a:r>
              <a:rPr lang="hu-HU" sz="2000" dirty="0" smtClean="0"/>
              <a:t>a 3.Kor Közérdekű Nyugdíjas Szövetkezet elnökség tagjai</a:t>
            </a:r>
            <a:br>
              <a:rPr lang="hu-HU" sz="2000" dirty="0" smtClean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b="1" dirty="0" smtClean="0"/>
              <a:t>Szolnok</a:t>
            </a:r>
            <a:br>
              <a:rPr lang="hu-HU" sz="2000" b="1" dirty="0" smtClean="0"/>
            </a:br>
            <a:r>
              <a:rPr lang="hu-HU" sz="2000" dirty="0" smtClean="0"/>
              <a:t>2017. október 19.</a:t>
            </a:r>
            <a:br>
              <a:rPr lang="hu-HU" sz="2000" dirty="0" smtClean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b="1" dirty="0" smtClean="0"/>
              <a:t>Kelet-magyarországi </a:t>
            </a:r>
            <a:r>
              <a:rPr lang="hu-HU" sz="2000" b="1" dirty="0" err="1" smtClean="0"/>
              <a:t>Szépkorúak</a:t>
            </a:r>
            <a:r>
              <a:rPr lang="hu-HU" sz="2000" b="1" dirty="0" smtClean="0"/>
              <a:t> Akadémiája Szolnok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1300" dirty="0" smtClean="0"/>
              <a:t>:</a:t>
            </a:r>
            <a:endParaRPr lang="hu-HU" sz="1300" b="0" i="0" dirty="0">
              <a:solidFill>
                <a:srgbClr val="652825"/>
              </a:solidFill>
              <a:latin typeface="Corbel"/>
            </a:endParaRPr>
          </a:p>
        </p:txBody>
      </p:sp>
      <p:pic>
        <p:nvPicPr>
          <p:cNvPr id="4" name="Kép 3"/>
          <p:cNvPicPr/>
          <p:nvPr/>
        </p:nvPicPr>
        <p:blipFill rotWithShape="1">
          <a:blip r:embed="rId2" cstate="print"/>
          <a:srcRect l="7888" t="23034" r="31149" b="38862"/>
          <a:stretch/>
        </p:blipFill>
        <p:spPr bwMode="auto">
          <a:xfrm>
            <a:off x="3195876" y="4941168"/>
            <a:ext cx="5292000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1764" y="260647"/>
            <a:ext cx="11233248" cy="1073631"/>
          </a:xfrm>
        </p:spPr>
        <p:txBody>
          <a:bodyPr>
            <a:noAutofit/>
          </a:bodyPr>
          <a:lstStyle/>
          <a:p>
            <a:r>
              <a:rPr lang="hu-HU" b="1" dirty="0" smtClean="0"/>
              <a:t>Kormenedzsment </a:t>
            </a:r>
            <a:r>
              <a:rPr lang="hu-HU" b="1" dirty="0"/>
              <a:t>célkitűzései az idősödés és az időskori munkavállaló munkahelyén: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5780" y="1916832"/>
            <a:ext cx="11377264" cy="48245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sz="2600" dirty="0" smtClean="0"/>
              <a:t>a </a:t>
            </a:r>
            <a:r>
              <a:rPr lang="hu-HU" sz="2600" dirty="0"/>
              <a:t>preventív idősödésre nagyobb figyelem fordítása - nyugdíjas életút tervezése, nyugdíjas kor előkészítése</a:t>
            </a:r>
          </a:p>
          <a:p>
            <a:pPr algn="just"/>
            <a:r>
              <a:rPr lang="hu-HU" sz="2600" dirty="0" smtClean="0"/>
              <a:t>az </a:t>
            </a:r>
            <a:r>
              <a:rPr lang="hu-HU" sz="2600" dirty="0"/>
              <a:t>idősödés korszerű, korrekt megítélése, differenciált tanácsadás a nyugdíjas kor minőségi megélésére,</a:t>
            </a:r>
          </a:p>
          <a:p>
            <a:pPr algn="just"/>
            <a:r>
              <a:rPr lang="hu-HU" sz="2600" dirty="0" smtClean="0"/>
              <a:t>élő </a:t>
            </a:r>
            <a:r>
              <a:rPr lang="hu-HU" sz="2600" dirty="0"/>
              <a:t>munkakapcsolat kialakítása a munkahelyi vezetőkkel az idősödő és időskorú munkavállalók érdekében, </a:t>
            </a:r>
          </a:p>
          <a:p>
            <a:pPr algn="just"/>
            <a:r>
              <a:rPr lang="hu-HU" sz="2600" dirty="0" smtClean="0"/>
              <a:t>a </a:t>
            </a:r>
            <a:r>
              <a:rPr lang="hu-HU" sz="2600" dirty="0"/>
              <a:t>humánerőforrás szerves részévé tenni a kormenedzsment időskori kérdéseit,</a:t>
            </a:r>
          </a:p>
          <a:p>
            <a:pPr algn="just"/>
            <a:r>
              <a:rPr lang="hu-HU" sz="2600" dirty="0" smtClean="0"/>
              <a:t>az </a:t>
            </a:r>
            <a:r>
              <a:rPr lang="hu-HU" sz="2600" dirty="0"/>
              <a:t>egész életen át tartó tanulás menedzselése az idősödés és időskorban is,</a:t>
            </a:r>
            <a:br>
              <a:rPr lang="hu-HU" sz="2600" dirty="0"/>
            </a:br>
            <a:r>
              <a:rPr lang="hu-HU" sz="2600" dirty="0" smtClean="0"/>
              <a:t>időskor </a:t>
            </a:r>
            <a:r>
              <a:rPr lang="hu-HU" sz="2600" dirty="0"/>
              <a:t>barát munkabeosztás, "idős barát munkahely" lehetőségeinek megteremtése,</a:t>
            </a:r>
          </a:p>
          <a:p>
            <a:pPr algn="just"/>
            <a:r>
              <a:rPr lang="hu-HU" sz="2600" dirty="0" smtClean="0"/>
              <a:t>elősegíteni </a:t>
            </a:r>
            <a:r>
              <a:rPr lang="hu-HU" sz="2600" dirty="0"/>
              <a:t>a biztonságos és méltóságteljes nyugdíjas életbe való átmenetet,</a:t>
            </a:r>
          </a:p>
          <a:p>
            <a:pPr algn="just"/>
            <a:r>
              <a:rPr lang="hu-HU" sz="2600" dirty="0" smtClean="0"/>
              <a:t>az </a:t>
            </a:r>
            <a:r>
              <a:rPr lang="hu-HU" sz="2600" dirty="0"/>
              <a:t>idősödés folyamat menedzsmentjének elterjesztése a fiatalabb korosztályokban is, szemlélet váltás társadalmi és gazdasági színtereken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43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3772" y="116632"/>
            <a:ext cx="11305256" cy="1217647"/>
          </a:xfrm>
        </p:spPr>
        <p:txBody>
          <a:bodyPr/>
          <a:lstStyle/>
          <a:p>
            <a:r>
              <a:rPr lang="hu-HU" b="1" dirty="0"/>
              <a:t>Az időskori munkavállalás néhány stratégiai kérdései - Európa Uniós jó </a:t>
            </a:r>
            <a:r>
              <a:rPr lang="hu-HU" b="1" dirty="0" smtClean="0"/>
              <a:t>gyakorlatok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3772" y="1772816"/>
            <a:ext cx="11449272" cy="48965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sz="3400" dirty="0" smtClean="0"/>
              <a:t>munkaerőpiacról </a:t>
            </a:r>
            <a:r>
              <a:rPr lang="hu-HU" sz="3400" dirty="0"/>
              <a:t>való indokolatlan korai kikerülés megelőzése,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sz="3400" dirty="0" smtClean="0"/>
              <a:t>a </a:t>
            </a:r>
            <a:r>
              <a:rPr lang="hu-HU" sz="3400" dirty="0"/>
              <a:t>rugalmas és atipikus munkavégzés jogi szabályozásának kialakítása, elterjedésének elősegítése, 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sz="3400" dirty="0" smtClean="0"/>
              <a:t>a </a:t>
            </a:r>
            <a:r>
              <a:rPr lang="hu-HU" sz="3400" dirty="0"/>
              <a:t>munkaerőpiacra történő visszatérés társadalmi, jogi megalapozása, pozitív diszkrimináció a nyugdíjas munkavállaló és a munkaadó részére (</a:t>
            </a:r>
            <a:r>
              <a:rPr lang="hu-HU" sz="3400" dirty="0" err="1"/>
              <a:t>pl</a:t>
            </a:r>
            <a:r>
              <a:rPr lang="hu-HU" sz="3400" dirty="0"/>
              <a:t>: adó kedvezmények, idős barát munkahelyek támogatása)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sz="3400" dirty="0" smtClean="0"/>
              <a:t>az </a:t>
            </a:r>
            <a:r>
              <a:rPr lang="hu-HU" sz="3400" dirty="0"/>
              <a:t>információs technológiai képességek és készségek elősegítése az idősödés és időskorban</a:t>
            </a:r>
            <a:r>
              <a:rPr lang="hu-HU" sz="3400" dirty="0" smtClean="0"/>
              <a:t>,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sz="3400" dirty="0" smtClean="0"/>
              <a:t> </a:t>
            </a:r>
            <a:r>
              <a:rPr lang="hu-HU" sz="3400" dirty="0"/>
              <a:t>az életen át tartó tanulási feltételekhez történő hozzáférési lehetőségek javítása, szenior képzési támogatások bevezetése, a felnőtt - időskori tanulás tartalmi-módszertani fejlesztése, </a:t>
            </a:r>
            <a:endParaRPr lang="hu-HU" sz="34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sz="3400" dirty="0" smtClean="0"/>
              <a:t>szenior </a:t>
            </a:r>
            <a:r>
              <a:rPr lang="hu-HU" sz="3400" dirty="0"/>
              <a:t>életpálya modellek kidolgozása, fokozatos bevezetése,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sz="3400" dirty="0" smtClean="0"/>
              <a:t>kormenedzsment </a:t>
            </a:r>
            <a:r>
              <a:rPr lang="hu-HU" sz="3400" dirty="0"/>
              <a:t>- szenior humánerőforrás menedzser - szakirányú továbbképzés tematika kidolgozása, a munkakör professzionális szakemberekkel történő fokozatos betöltése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sz="3400" dirty="0"/>
              <a:t>t</a:t>
            </a:r>
            <a:r>
              <a:rPr lang="hu-HU" sz="3400" dirty="0" smtClean="0"/>
              <a:t>émával </a:t>
            </a:r>
            <a:r>
              <a:rPr lang="hu-HU" sz="3400" dirty="0"/>
              <a:t>kapcsolatos tudományos kutatások egyetemi és tudományos szakmai műhelyek együttműködésével</a:t>
            </a:r>
          </a:p>
          <a:p>
            <a:pPr>
              <a:spcBef>
                <a:spcPts val="600"/>
              </a:spcBef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048000" y="3105835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40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549796" y="189723"/>
            <a:ext cx="10801200" cy="863013"/>
          </a:xfrm>
        </p:spPr>
        <p:txBody>
          <a:bodyPr/>
          <a:lstStyle/>
          <a:p>
            <a:r>
              <a:rPr lang="hu-HU" b="1" dirty="0" smtClean="0"/>
              <a:t>A Harmadik Kor Nyugdíjas Szövetkezet megalakulása</a:t>
            </a:r>
            <a:endParaRPr lang="hu-HU" b="1" dirty="0"/>
          </a:p>
        </p:txBody>
      </p:sp>
      <p:sp>
        <p:nvSpPr>
          <p:cNvPr id="2" name="Téglalap 1"/>
          <p:cNvSpPr/>
          <p:nvPr/>
        </p:nvSpPr>
        <p:spPr>
          <a:xfrm>
            <a:off x="189757" y="1844824"/>
            <a:ext cx="11809312" cy="5408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vállalkozások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intézmények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vezetői számára </a:t>
            </a: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egyik legfontosabb kérdéssé vált, hogy biztosítsák a </a:t>
            </a: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működéshez 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szükséges munkaerőt. </a:t>
            </a:r>
            <a:endParaRPr lang="hu-HU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Fontos 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lehetőséget jelenthet, ha az </a:t>
            </a: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aktív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idős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generáció szakmai tudását, tapasztalatait is erőforrásnak </a:t>
            </a: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tekintjük.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2017. június végén 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alkotta meg az </a:t>
            </a: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Országgyűlés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azt a </a:t>
            </a: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jogszabályt*, 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amely lehetővé teszi a nyugdíjas szövetkezetek létrehozását</a:t>
            </a: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jogszabály nagyon </a:t>
            </a: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kedvező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feltételeket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teremt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a nyugdíjasok és foglalkoztatók számára is. 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aktív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idősek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akik még szívesen 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dolgoznak, </a:t>
            </a:r>
            <a:r>
              <a:rPr lang="hu-HU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több</a:t>
            </a: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tízezer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forinttal is magasabb </a:t>
            </a: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jövedelmet 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kaphatnak kézhez havonta. 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A nyugdíjas szövetkezeten keresztül végzett munka a </a:t>
            </a: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foglalkoztatóknak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is előnyös, </a:t>
            </a: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csökken 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munkáltatói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közterhek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összege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dirty="0" smtClean="0">
                <a:ea typeface="Calibri" panose="020F0502020204030204" pitchFamily="34" charset="0"/>
                <a:cs typeface="Calibri" panose="020F0502020204030204" pitchFamily="34" charset="0"/>
              </a:rPr>
              <a:t>*2017</a:t>
            </a:r>
            <a:r>
              <a:rPr lang="hu-HU" dirty="0">
                <a:ea typeface="Calibri" panose="020F0502020204030204" pitchFamily="34" charset="0"/>
                <a:cs typeface="Calibri" panose="020F0502020204030204" pitchFamily="34" charset="0"/>
              </a:rPr>
              <a:t>. évi LXXXIX. </a:t>
            </a:r>
            <a:r>
              <a:rPr lang="hu-HU" dirty="0" smtClean="0">
                <a:ea typeface="Calibri" panose="020F0502020204030204" pitchFamily="34" charset="0"/>
                <a:cs typeface="Calibri" panose="020F0502020204030204" pitchFamily="34" charset="0"/>
              </a:rPr>
              <a:t>törvény egyes </a:t>
            </a:r>
            <a:r>
              <a:rPr lang="hu-HU" dirty="0">
                <a:ea typeface="Calibri" panose="020F0502020204030204" pitchFamily="34" charset="0"/>
                <a:cs typeface="Calibri" panose="020F0502020204030204" pitchFamily="34" charset="0"/>
              </a:rPr>
              <a:t>törvényeknek a közérdekű nyugdíjas szövetkezetek létrehozásával összefüggő módosításáról</a:t>
            </a:r>
            <a:endParaRPr lang="hu-H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77788" y="189723"/>
            <a:ext cx="10945216" cy="863013"/>
          </a:xfrm>
        </p:spPr>
        <p:txBody>
          <a:bodyPr/>
          <a:lstStyle/>
          <a:p>
            <a:r>
              <a:rPr lang="hu-HU" b="1" dirty="0" smtClean="0"/>
              <a:t>A Harmadik Kor Nyugdíjas Szövetkezet megalakulása</a:t>
            </a:r>
            <a:endParaRPr lang="hu-HU" b="1" dirty="0"/>
          </a:p>
        </p:txBody>
      </p:sp>
      <p:sp>
        <p:nvSpPr>
          <p:cNvPr id="2" name="Téglalap 1"/>
          <p:cNvSpPr/>
          <p:nvPr/>
        </p:nvSpPr>
        <p:spPr>
          <a:xfrm>
            <a:off x="189757" y="1844824"/>
            <a:ext cx="11809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/>
              <a:t>Felméréseink</a:t>
            </a:r>
            <a:r>
              <a:rPr lang="hu-HU" sz="2400" dirty="0"/>
              <a:t> azt mutatják, hogy az idősek átlagosan </a:t>
            </a:r>
            <a:r>
              <a:rPr lang="hu-HU" sz="2400" b="1" dirty="0"/>
              <a:t>napi 4 órában </a:t>
            </a:r>
            <a:r>
              <a:rPr lang="hu-HU" sz="2400" dirty="0"/>
              <a:t>vállalnának munkát, </a:t>
            </a:r>
            <a:r>
              <a:rPr lang="hu-HU" sz="2400" b="1" dirty="0"/>
              <a:t>lakóhelyükhöz</a:t>
            </a:r>
            <a:r>
              <a:rPr lang="hu-HU" sz="2400" dirty="0"/>
              <a:t> közel. </a:t>
            </a:r>
            <a:endParaRPr lang="hu-H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 smtClean="0"/>
              <a:t>Jelenleg </a:t>
            </a:r>
            <a:r>
              <a:rPr lang="hu-HU" sz="2400" dirty="0"/>
              <a:t>a </a:t>
            </a:r>
            <a:r>
              <a:rPr lang="hu-HU" sz="2400" b="1" dirty="0"/>
              <a:t>65-75 év közötti korosztály 12%-a dogozik</a:t>
            </a:r>
            <a:r>
              <a:rPr lang="hu-HU" sz="2400" dirty="0"/>
              <a:t>, </a:t>
            </a:r>
            <a:endParaRPr lang="hu-H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 smtClean="0"/>
              <a:t>Szövetkezeti </a:t>
            </a:r>
            <a:r>
              <a:rPr lang="hu-HU" sz="2400" dirty="0"/>
              <a:t>feltételek mellett további 30-40% részmunkaidős foglalkoztatásával lehet számolni</a:t>
            </a:r>
            <a:r>
              <a:rPr lang="hu-HU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/>
              <a:t>2017. </a:t>
            </a:r>
            <a:r>
              <a:rPr lang="hu-HU" sz="2400" b="1" dirty="0"/>
              <a:t>július </a:t>
            </a:r>
            <a:r>
              <a:rPr lang="hu-HU" sz="2400" b="1" dirty="0" smtClean="0"/>
              <a:t>3.-án </a:t>
            </a:r>
            <a:r>
              <a:rPr lang="hu-HU" sz="2400" b="1" dirty="0"/>
              <a:t>jött létre Miskolcon az ország első nyugdíjas szövetkezete, a Harmadik Kor Közérdekű Nyugdíjas Szövetkezet</a:t>
            </a:r>
            <a:r>
              <a:rPr lang="hu-HU" sz="2400" b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 smtClean="0"/>
              <a:t>A </a:t>
            </a:r>
            <a:r>
              <a:rPr lang="hu-HU" sz="2400" dirty="0"/>
              <a:t>szövetkezet augusztus elején nyitotta meg irodáját Miskolc belvárosában. </a:t>
            </a:r>
            <a:endParaRPr lang="hu-H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 smtClean="0"/>
              <a:t>Az </a:t>
            </a:r>
            <a:r>
              <a:rPr lang="hu-HU" sz="2400" dirty="0"/>
              <a:t>iroda megnyitását követően </a:t>
            </a:r>
            <a:r>
              <a:rPr lang="hu-HU" sz="2400" dirty="0" smtClean="0"/>
              <a:t>megközelítően 700 </a:t>
            </a:r>
            <a:r>
              <a:rPr lang="hu-HU" sz="2400" dirty="0"/>
              <a:t>fő </a:t>
            </a:r>
            <a:r>
              <a:rPr lang="hu-HU" sz="2400" dirty="0" smtClean="0"/>
              <a:t>regisztrált.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/>
              <a:t>Sok</a:t>
            </a:r>
            <a:r>
              <a:rPr lang="hu-HU" sz="2400" dirty="0" smtClean="0"/>
              <a:t> </a:t>
            </a:r>
            <a:r>
              <a:rPr lang="hu-HU" sz="2400" b="1" dirty="0"/>
              <a:t>foglalkoztató</a:t>
            </a:r>
            <a:r>
              <a:rPr lang="hu-HU" sz="2400" dirty="0"/>
              <a:t> érdeklődik a konstrukcióval kapcsolatban, </a:t>
            </a:r>
            <a:endParaRPr lang="hu-H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 smtClean="0"/>
              <a:t>Oka: </a:t>
            </a:r>
            <a:r>
              <a:rPr lang="hu-HU" sz="2400" b="1" dirty="0" smtClean="0"/>
              <a:t>hiány</a:t>
            </a:r>
            <a:r>
              <a:rPr lang="hu-HU" sz="2400" dirty="0" smtClean="0"/>
              <a:t> </a:t>
            </a:r>
            <a:r>
              <a:rPr lang="hu-HU" sz="2400" b="1" dirty="0"/>
              <a:t>van</a:t>
            </a:r>
            <a:r>
              <a:rPr lang="hu-HU" sz="2400" dirty="0"/>
              <a:t> a jól képzett munkaerőben az </a:t>
            </a:r>
            <a:r>
              <a:rPr lang="hu-HU" sz="2400" b="1" dirty="0"/>
              <a:t>ipar</a:t>
            </a:r>
            <a:r>
              <a:rPr lang="hu-HU" sz="2400" dirty="0"/>
              <a:t>, a </a:t>
            </a:r>
            <a:r>
              <a:rPr lang="hu-HU" sz="2400" b="1" dirty="0"/>
              <a:t>kereskedelem</a:t>
            </a:r>
            <a:r>
              <a:rPr lang="hu-HU" sz="2400" dirty="0"/>
              <a:t>, a </a:t>
            </a:r>
            <a:r>
              <a:rPr lang="hu-HU" sz="2400" b="1" dirty="0"/>
              <a:t>turizmus</a:t>
            </a:r>
            <a:r>
              <a:rPr lang="hu-HU" sz="2400" dirty="0"/>
              <a:t>, az </a:t>
            </a:r>
            <a:r>
              <a:rPr lang="hu-HU" sz="2400" b="1" dirty="0" smtClean="0"/>
              <a:t>egészségügy,</a:t>
            </a:r>
            <a:r>
              <a:rPr lang="hu-HU" sz="2400" dirty="0" smtClean="0"/>
              <a:t> a </a:t>
            </a:r>
            <a:r>
              <a:rPr lang="hu-HU" sz="2400" b="1" dirty="0" smtClean="0"/>
              <a:t>szociális</a:t>
            </a:r>
            <a:r>
              <a:rPr lang="hu-HU" sz="2400" dirty="0" smtClean="0"/>
              <a:t>, stb. ellátás </a:t>
            </a:r>
            <a:r>
              <a:rPr lang="hu-HU" sz="2400" dirty="0"/>
              <a:t>területén egyaránt</a:t>
            </a:r>
            <a:r>
              <a:rPr lang="hu-HU" sz="2400" dirty="0" smtClean="0"/>
              <a:t>.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350059" y="189723"/>
            <a:ext cx="10316354" cy="863013"/>
          </a:xfrm>
        </p:spPr>
        <p:txBody>
          <a:bodyPr/>
          <a:lstStyle/>
          <a:p>
            <a:r>
              <a:rPr lang="hu-HU" b="1" dirty="0"/>
              <a:t>Miért jó a nyugdíjas munkavállalóknak?</a:t>
            </a:r>
          </a:p>
        </p:txBody>
      </p:sp>
      <p:sp>
        <p:nvSpPr>
          <p:cNvPr id="2" name="Téglalap 1"/>
          <p:cNvSpPr/>
          <p:nvPr/>
        </p:nvSpPr>
        <p:spPr>
          <a:xfrm>
            <a:off x="189757" y="1844824"/>
            <a:ext cx="1180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87879" y="1999529"/>
            <a:ext cx="1196961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Font typeface="Wingdings" panose="05000000000000000000" pitchFamily="2" charset="2"/>
              <a:buChar char="§"/>
            </a:pPr>
            <a:r>
              <a:rPr lang="hu-HU" sz="2100" b="1" dirty="0">
                <a:latin typeface="Corbel" panose="020B0503020204020204" pitchFamily="34" charset="0"/>
              </a:rPr>
              <a:t>Segítünk megtalálni a nyugdíjasoknak való munkalehetőséget!</a:t>
            </a:r>
            <a:r>
              <a:rPr lang="hu-HU" sz="2100" dirty="0">
                <a:latin typeface="Corbel" panose="020B0503020204020204" pitchFamily="34" charset="0"/>
              </a:rPr>
              <a:t> </a:t>
            </a:r>
            <a:endParaRPr lang="hu-HU" sz="2100" dirty="0" smtClean="0">
              <a:latin typeface="Corbel" panose="020B0503020204020204" pitchFamily="34" charset="0"/>
            </a:endParaRP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hu-HU" sz="2100" dirty="0" smtClean="0">
                <a:latin typeface="Corbel" panose="020B0503020204020204" pitchFamily="34" charset="0"/>
              </a:rPr>
              <a:t>A </a:t>
            </a:r>
            <a:r>
              <a:rPr lang="hu-HU" sz="2100" dirty="0">
                <a:latin typeface="Corbel" panose="020B0503020204020204" pitchFamily="34" charset="0"/>
              </a:rPr>
              <a:t>szövetkezet a nyugdíjasok </a:t>
            </a:r>
            <a:r>
              <a:rPr lang="hu-HU" sz="2100" b="1" dirty="0">
                <a:latin typeface="Corbel" panose="020B0503020204020204" pitchFamily="34" charset="0"/>
              </a:rPr>
              <a:t>helyzetének</a:t>
            </a:r>
            <a:r>
              <a:rPr lang="hu-HU" sz="2100" dirty="0">
                <a:latin typeface="Corbel" panose="020B0503020204020204" pitchFamily="34" charset="0"/>
              </a:rPr>
              <a:t>, </a:t>
            </a:r>
            <a:r>
              <a:rPr lang="hu-HU" sz="2100" b="1" dirty="0">
                <a:latin typeface="Corbel" panose="020B0503020204020204" pitchFamily="34" charset="0"/>
              </a:rPr>
              <a:t>elképzeléseinek</a:t>
            </a:r>
            <a:r>
              <a:rPr lang="hu-HU" sz="2100" dirty="0">
                <a:latin typeface="Corbel" panose="020B0503020204020204" pitchFamily="34" charset="0"/>
              </a:rPr>
              <a:t> megfelelően, </a:t>
            </a:r>
            <a:r>
              <a:rPr lang="hu-HU" sz="2100" b="1" dirty="0">
                <a:latin typeface="Corbel" panose="020B0503020204020204" pitchFamily="34" charset="0"/>
              </a:rPr>
              <a:t>célirányosan</a:t>
            </a:r>
            <a:r>
              <a:rPr lang="hu-HU" sz="2100" dirty="0">
                <a:latin typeface="Corbel" panose="020B0503020204020204" pitchFamily="34" charset="0"/>
              </a:rPr>
              <a:t> építi kapcsolatát a </a:t>
            </a:r>
            <a:r>
              <a:rPr lang="hu-HU" sz="2100" dirty="0" smtClean="0">
                <a:latin typeface="Corbel" panose="020B0503020204020204" pitchFamily="34" charset="0"/>
              </a:rPr>
              <a:t>foglalkoztatókkal.</a:t>
            </a:r>
            <a:endParaRPr lang="hu-HU" sz="2100" dirty="0">
              <a:latin typeface="Corbel" panose="020B05030202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100" b="1" dirty="0">
                <a:latin typeface="Corbel" panose="020B0503020204020204" pitchFamily="34" charset="0"/>
              </a:rPr>
              <a:t>Kevesebb a fizetendő kötelezettség, több marad a nyugdíjas munkavállalónál!</a:t>
            </a:r>
            <a:r>
              <a:rPr lang="hu-HU" sz="2100" dirty="0">
                <a:latin typeface="Corbel" panose="020B0503020204020204" pitchFamily="34" charset="0"/>
              </a:rPr>
              <a:t> </a:t>
            </a:r>
            <a:br>
              <a:rPr lang="hu-HU" sz="2100" dirty="0">
                <a:latin typeface="Corbel" panose="020B0503020204020204" pitchFamily="34" charset="0"/>
              </a:rPr>
            </a:br>
            <a:r>
              <a:rPr lang="hu-HU" sz="2100" dirty="0">
                <a:latin typeface="Corbel" panose="020B0503020204020204" pitchFamily="34" charset="0"/>
              </a:rPr>
              <a:t>A nyugdíj mellett végzett munka esetén a </a:t>
            </a:r>
            <a:r>
              <a:rPr lang="hu-HU" sz="2100" b="1" dirty="0">
                <a:latin typeface="Corbel" panose="020B0503020204020204" pitchFamily="34" charset="0"/>
              </a:rPr>
              <a:t>munkavállalónak</a:t>
            </a:r>
            <a:r>
              <a:rPr lang="hu-HU" sz="2100" dirty="0">
                <a:latin typeface="Corbel" panose="020B0503020204020204" pitchFamily="34" charset="0"/>
              </a:rPr>
              <a:t> lényegében ugyanannyi közterhet kell fizetni a keresményük után, mintha aktív korú dolgozók </a:t>
            </a:r>
            <a:r>
              <a:rPr lang="hu-HU" sz="2100" dirty="0" smtClean="0">
                <a:latin typeface="Corbel" panose="020B0503020204020204" pitchFamily="34" charset="0"/>
              </a:rPr>
              <a:t>lennének</a:t>
            </a:r>
            <a:r>
              <a:rPr lang="hu-HU" sz="2100" dirty="0">
                <a:latin typeface="Corbel" panose="020B0503020204020204" pitchFamily="34" charset="0"/>
              </a:rPr>
              <a:t> </a:t>
            </a:r>
            <a:r>
              <a:rPr lang="hu-HU" sz="2100" dirty="0" smtClean="0">
                <a:latin typeface="Corbel" panose="020B0503020204020204" pitchFamily="34" charset="0"/>
              </a:rPr>
              <a:t>(15 %)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100" dirty="0" smtClean="0">
                <a:latin typeface="Corbel" panose="020B0503020204020204" pitchFamily="34" charset="0"/>
              </a:rPr>
              <a:t>Nyugdíja meghagyása mellett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100" b="1" dirty="0"/>
              <a:t>Megnyílt a lehetőség, hogy a nyugdíjas a közszférában vállaljon munkát!</a:t>
            </a:r>
            <a:r>
              <a:rPr lang="hu-HU" sz="2100" dirty="0"/>
              <a:t> </a:t>
            </a:r>
            <a:endParaRPr lang="hu-HU" sz="21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100" dirty="0" smtClean="0"/>
              <a:t>A </a:t>
            </a:r>
            <a:r>
              <a:rPr lang="hu-HU" sz="2100" dirty="0"/>
              <a:t>szövetkezeten keresztül végzett munka </a:t>
            </a:r>
            <a:r>
              <a:rPr lang="hu-HU" sz="2100" b="1" dirty="0"/>
              <a:t>nem</a:t>
            </a:r>
            <a:r>
              <a:rPr lang="hu-HU" sz="2100" dirty="0"/>
              <a:t> </a:t>
            </a:r>
            <a:r>
              <a:rPr lang="hu-HU" sz="2100" b="1" dirty="0"/>
              <a:t>minősül</a:t>
            </a:r>
            <a:r>
              <a:rPr lang="hu-HU" sz="2100" dirty="0"/>
              <a:t> </a:t>
            </a:r>
            <a:r>
              <a:rPr lang="hu-HU" sz="2100" b="1" dirty="0"/>
              <a:t>közalkalmazotti</a:t>
            </a:r>
            <a:r>
              <a:rPr lang="hu-HU" sz="2100" dirty="0"/>
              <a:t> vagy </a:t>
            </a:r>
            <a:r>
              <a:rPr lang="hu-HU" sz="2100" b="1" dirty="0"/>
              <a:t>közszolgálati</a:t>
            </a:r>
            <a:r>
              <a:rPr lang="hu-HU" sz="2100" dirty="0"/>
              <a:t> </a:t>
            </a:r>
            <a:r>
              <a:rPr lang="hu-HU" sz="2100" dirty="0" smtClean="0"/>
              <a:t>jogviszonynak.</a:t>
            </a:r>
            <a:endParaRPr lang="hu-HU" sz="21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100" b="1" dirty="0"/>
              <a:t>A nők kedvezményes nyugdíjában részesülő hölgyek is élhetnek a lehetőséggel</a:t>
            </a:r>
            <a:r>
              <a:rPr lang="hu-HU" sz="2100" b="1" dirty="0" smtClean="0"/>
              <a:t>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100" dirty="0" smtClean="0"/>
              <a:t> </a:t>
            </a:r>
            <a:r>
              <a:rPr lang="hu-HU" sz="2100" dirty="0"/>
              <a:t>A szövetkezeten keresztül végzett munka </a:t>
            </a:r>
            <a:r>
              <a:rPr lang="hu-HU" sz="2100" b="1" dirty="0"/>
              <a:t>nem</a:t>
            </a:r>
            <a:r>
              <a:rPr lang="hu-HU" sz="2100" dirty="0"/>
              <a:t> </a:t>
            </a:r>
            <a:r>
              <a:rPr lang="hu-HU" sz="2100" b="1" dirty="0"/>
              <a:t>minősül</a:t>
            </a:r>
            <a:r>
              <a:rPr lang="hu-HU" sz="2100" dirty="0"/>
              <a:t> </a:t>
            </a:r>
            <a:r>
              <a:rPr lang="hu-HU" sz="2100" b="1" dirty="0"/>
              <a:t>munkaviszonynak</a:t>
            </a:r>
            <a:r>
              <a:rPr lang="hu-HU" sz="2100" dirty="0"/>
              <a:t> sem, így </a:t>
            </a:r>
            <a:r>
              <a:rPr lang="hu-HU" sz="2100" b="1" dirty="0" smtClean="0"/>
              <a:t>nincs</a:t>
            </a:r>
            <a:r>
              <a:rPr lang="hu-HU" sz="2100" dirty="0" smtClean="0"/>
              <a:t> </a:t>
            </a:r>
            <a:r>
              <a:rPr lang="hu-HU" sz="2100" b="1" dirty="0"/>
              <a:t>jövedelem</a:t>
            </a:r>
            <a:r>
              <a:rPr lang="hu-HU" sz="2100" dirty="0"/>
              <a:t> </a:t>
            </a:r>
            <a:r>
              <a:rPr lang="hu-HU" sz="2100" b="1" dirty="0"/>
              <a:t>korlát</a:t>
            </a:r>
            <a:r>
              <a:rPr lang="hu-HU" sz="2100" dirty="0"/>
              <a:t>, függetlenül attól, hogy mennyit keres a szövetkezetben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100" b="1" dirty="0" smtClean="0"/>
              <a:t>A </a:t>
            </a:r>
            <a:r>
              <a:rPr lang="hu-HU" sz="2100" b="1" dirty="0"/>
              <a:t>nyugdíjas szövetkezet tagjai és családtagjai részére adómentes juttatást nyújthat!</a:t>
            </a:r>
            <a:r>
              <a:rPr lang="hu-HU" sz="2100" dirty="0"/>
              <a:t> </a:t>
            </a:r>
            <a:br>
              <a:rPr lang="hu-HU" sz="2100" dirty="0"/>
            </a:br>
            <a:endParaRPr lang="hu-HU" sz="2100" dirty="0"/>
          </a:p>
        </p:txBody>
      </p:sp>
    </p:spTree>
    <p:extLst>
      <p:ext uri="{BB962C8B-B14F-4D97-AF65-F5344CB8AC3E}">
        <p14:creationId xmlns:p14="http://schemas.microsoft.com/office/powerpoint/2010/main" val="4933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549797" y="189723"/>
            <a:ext cx="6408712" cy="863013"/>
          </a:xfrm>
        </p:spPr>
        <p:txBody>
          <a:bodyPr/>
          <a:lstStyle/>
          <a:p>
            <a:r>
              <a:rPr lang="hu-HU" b="1" dirty="0"/>
              <a:t>Miért jó a munkaadóknak?</a:t>
            </a:r>
          </a:p>
        </p:txBody>
      </p:sp>
      <p:sp>
        <p:nvSpPr>
          <p:cNvPr id="2" name="Téglalap 1"/>
          <p:cNvSpPr/>
          <p:nvPr/>
        </p:nvSpPr>
        <p:spPr>
          <a:xfrm>
            <a:off x="189757" y="1844824"/>
            <a:ext cx="1180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93486" y="1995130"/>
            <a:ext cx="856895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b="1" dirty="0"/>
              <a:t>A munkavégzés költségét nem terhelik a közterhek!</a:t>
            </a:r>
            <a:r>
              <a:rPr lang="hu-HU" sz="2000" dirty="0"/>
              <a:t> </a:t>
            </a:r>
            <a:endParaRPr lang="hu-HU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 smtClean="0"/>
              <a:t>A </a:t>
            </a:r>
            <a:r>
              <a:rPr lang="hu-HU" sz="2000" b="1" dirty="0"/>
              <a:t>foglalkoztatók</a:t>
            </a:r>
            <a:r>
              <a:rPr lang="hu-HU" sz="2000" dirty="0"/>
              <a:t> számára jelentős probléma kitermelni a bért terhelő </a:t>
            </a:r>
            <a:r>
              <a:rPr lang="hu-HU" sz="2000" b="1" dirty="0"/>
              <a:t>közterheket</a:t>
            </a:r>
            <a:r>
              <a:rPr lang="hu-HU" sz="2000" dirty="0"/>
              <a:t>, ami az általános szabályok </a:t>
            </a:r>
            <a:r>
              <a:rPr lang="hu-HU" sz="2000" b="1" dirty="0"/>
              <a:t>szerint 23,5 %.</a:t>
            </a:r>
            <a:r>
              <a:rPr lang="hu-HU" sz="2000" dirty="0"/>
              <a:t> </a:t>
            </a:r>
            <a:endParaRPr lang="hu-HU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 smtClean="0"/>
              <a:t>A </a:t>
            </a:r>
            <a:r>
              <a:rPr lang="hu-HU" sz="2000" dirty="0"/>
              <a:t>szövetkezeten keresztül </a:t>
            </a:r>
            <a:r>
              <a:rPr lang="hu-HU" sz="2000" b="1" dirty="0"/>
              <a:t>kölcsönzött</a:t>
            </a:r>
            <a:r>
              <a:rPr lang="hu-HU" sz="2000" dirty="0"/>
              <a:t> </a:t>
            </a:r>
            <a:r>
              <a:rPr lang="hu-HU" sz="2000" b="1" dirty="0"/>
              <a:t>munkaerő</a:t>
            </a:r>
            <a:r>
              <a:rPr lang="hu-HU" sz="2000" dirty="0"/>
              <a:t> esetében ezek az összegek </a:t>
            </a:r>
            <a:r>
              <a:rPr lang="hu-HU" sz="2000" b="1" dirty="0"/>
              <a:t>nem</a:t>
            </a:r>
            <a:r>
              <a:rPr lang="hu-HU" sz="2000" dirty="0"/>
              <a:t> </a:t>
            </a:r>
            <a:r>
              <a:rPr lang="hu-HU" sz="2000" b="1" dirty="0"/>
              <a:t>terhelik</a:t>
            </a:r>
            <a:r>
              <a:rPr lang="hu-HU" sz="2000" dirty="0"/>
              <a:t> a </a:t>
            </a:r>
            <a:r>
              <a:rPr lang="hu-HU" sz="2000" dirty="0" smtClean="0"/>
              <a:t>foglalkoztatót.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b="1" dirty="0" smtClean="0"/>
              <a:t>A </a:t>
            </a:r>
            <a:r>
              <a:rPr lang="hu-HU" sz="2000" b="1" dirty="0"/>
              <a:t>munkáltatót nem terhelik a foglalkoztatással kapcsolatos további kiadások!</a:t>
            </a:r>
            <a:r>
              <a:rPr lang="hu-HU" sz="2000" dirty="0"/>
              <a:t> </a:t>
            </a:r>
            <a:endParaRPr lang="hu-HU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b="1" dirty="0" smtClean="0"/>
              <a:t>Rugalmas </a:t>
            </a:r>
            <a:r>
              <a:rPr lang="hu-HU" sz="2000" b="1" dirty="0"/>
              <a:t>kapcsolat a nyugdíjas munkatársakkal!</a:t>
            </a:r>
            <a:r>
              <a:rPr lang="hu-HU" sz="2000" dirty="0"/>
              <a:t> </a:t>
            </a:r>
            <a:endParaRPr lang="hu-HU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b="1" dirty="0" smtClean="0"/>
              <a:t>Költséghatékony </a:t>
            </a:r>
            <a:r>
              <a:rPr lang="hu-HU" sz="2000" b="1" dirty="0"/>
              <a:t>foglalkoztatás!</a:t>
            </a:r>
            <a:r>
              <a:rPr lang="hu-HU" sz="2000" dirty="0"/>
              <a:t> </a:t>
            </a:r>
          </a:p>
          <a:p>
            <a:endParaRPr lang="hu-HU" sz="2000" dirty="0" smtClean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74763" y="0"/>
            <a:ext cx="3114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2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621804" y="189723"/>
            <a:ext cx="10044609" cy="863013"/>
          </a:xfrm>
        </p:spPr>
        <p:txBody>
          <a:bodyPr/>
          <a:lstStyle/>
          <a:p>
            <a:r>
              <a:rPr lang="hu-HU" b="1" dirty="0" smtClean="0"/>
              <a:t>BAZ Megyei partnerség - hálózatépítés</a:t>
            </a:r>
            <a:endParaRPr lang="hu-HU" b="1" dirty="0"/>
          </a:p>
        </p:txBody>
      </p:sp>
      <p:sp>
        <p:nvSpPr>
          <p:cNvPr id="2" name="Téglalap 1"/>
          <p:cNvSpPr/>
          <p:nvPr/>
        </p:nvSpPr>
        <p:spPr>
          <a:xfrm>
            <a:off x="189757" y="1844824"/>
            <a:ext cx="1180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89757" y="2030274"/>
            <a:ext cx="1180931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/>
              <a:t>A </a:t>
            </a:r>
            <a:r>
              <a:rPr lang="hu-HU" sz="2400" b="1" dirty="0"/>
              <a:t>Harmadik Kor Közérdekű Nyugdíjas Szövetkezet </a:t>
            </a:r>
            <a:r>
              <a:rPr lang="hu-HU" sz="2400" dirty="0"/>
              <a:t>célja, hogy Borsod-Abaúj-Zemplén megyében a helyi, munkaerő-piaci tapasztalatokkal rendelkező </a:t>
            </a:r>
            <a:r>
              <a:rPr lang="hu-HU" sz="2400" b="1" dirty="0"/>
              <a:t>partnerek</a:t>
            </a:r>
            <a:r>
              <a:rPr lang="hu-HU" sz="2400" dirty="0"/>
              <a:t> </a:t>
            </a:r>
            <a:r>
              <a:rPr lang="hu-HU" sz="2400" b="1" dirty="0"/>
              <a:t>bevonásával</a:t>
            </a:r>
            <a:r>
              <a:rPr lang="hu-HU" sz="2400" dirty="0"/>
              <a:t> hálózatot alakítson ki</a:t>
            </a:r>
            <a:r>
              <a:rPr lang="hu-HU" sz="2400" dirty="0" smtClean="0"/>
              <a:t>.</a:t>
            </a:r>
          </a:p>
          <a:p>
            <a:endParaRPr lang="hu-HU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/>
              <a:t>A helyi partnerek bevonásával </a:t>
            </a:r>
            <a:r>
              <a:rPr lang="hu-HU" sz="2400" b="1" dirty="0"/>
              <a:t>tájékoztatási</a:t>
            </a:r>
            <a:r>
              <a:rPr lang="hu-HU" sz="2400" dirty="0"/>
              <a:t> </a:t>
            </a:r>
            <a:r>
              <a:rPr lang="hu-HU" sz="2400" b="1" dirty="0"/>
              <a:t>pontok</a:t>
            </a:r>
            <a:r>
              <a:rPr lang="hu-HU" sz="2400" dirty="0"/>
              <a:t> működnek több településen, ahol </a:t>
            </a:r>
            <a:r>
              <a:rPr lang="hu-HU" sz="2400" b="1" dirty="0"/>
              <a:t>hetente</a:t>
            </a:r>
            <a:r>
              <a:rPr lang="hu-HU" sz="2400" dirty="0"/>
              <a:t> </a:t>
            </a:r>
            <a:r>
              <a:rPr lang="hu-HU" sz="2400" b="1" dirty="0"/>
              <a:t>minimum</a:t>
            </a:r>
            <a:r>
              <a:rPr lang="hu-HU" sz="2400" dirty="0"/>
              <a:t> két napon kaphatnak információt  </a:t>
            </a:r>
            <a:r>
              <a:rPr lang="hu-HU" sz="2400" dirty="0" smtClean="0"/>
              <a:t>a </a:t>
            </a:r>
            <a:r>
              <a:rPr lang="hu-HU" sz="2400" dirty="0"/>
              <a:t>helyi </a:t>
            </a:r>
            <a:r>
              <a:rPr lang="hu-HU" sz="2400" b="1" dirty="0"/>
              <a:t>aktív</a:t>
            </a:r>
            <a:r>
              <a:rPr lang="hu-HU" sz="2400" dirty="0"/>
              <a:t> </a:t>
            </a:r>
            <a:r>
              <a:rPr lang="hu-HU" sz="2400" b="1" dirty="0"/>
              <a:t>nyugdíjasok</a:t>
            </a:r>
            <a:r>
              <a:rPr lang="hu-HU" sz="2400" dirty="0"/>
              <a:t>, és benyújthatják a </a:t>
            </a:r>
            <a:r>
              <a:rPr lang="hu-HU" sz="2400" b="1" dirty="0"/>
              <a:t>tagsági</a:t>
            </a:r>
            <a:r>
              <a:rPr lang="hu-HU" sz="2400" dirty="0"/>
              <a:t> kérelmüket. </a:t>
            </a:r>
            <a:endParaRPr lang="hu-HU" sz="2400" dirty="0" smtClean="0"/>
          </a:p>
          <a:p>
            <a:endParaRPr lang="hu-HU" sz="1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 smtClean="0"/>
              <a:t>Az </a:t>
            </a:r>
            <a:r>
              <a:rPr lang="hu-HU" sz="2400" dirty="0"/>
              <a:t>együttműködésben partner helyi szereplők </a:t>
            </a:r>
            <a:r>
              <a:rPr lang="hu-HU" sz="2400" b="1" dirty="0"/>
              <a:t>intenzíven</a:t>
            </a:r>
            <a:r>
              <a:rPr lang="hu-HU" sz="2400" dirty="0"/>
              <a:t> </a:t>
            </a:r>
            <a:r>
              <a:rPr lang="hu-HU" sz="2400" b="1" dirty="0"/>
              <a:t>vesznek</a:t>
            </a:r>
            <a:r>
              <a:rPr lang="hu-HU" sz="2400" dirty="0"/>
              <a:t> részt a potenciális </a:t>
            </a:r>
            <a:r>
              <a:rPr lang="hu-HU" sz="2400" b="1" dirty="0"/>
              <a:t>foglalkoztatók</a:t>
            </a:r>
            <a:r>
              <a:rPr lang="hu-HU" sz="2400" dirty="0"/>
              <a:t> </a:t>
            </a:r>
            <a:r>
              <a:rPr lang="hu-HU" sz="2400" b="1" dirty="0"/>
              <a:t>bevonásában</a:t>
            </a:r>
            <a:r>
              <a:rPr lang="hu-HU" sz="2400" dirty="0"/>
              <a:t> is</a:t>
            </a:r>
            <a:r>
              <a:rPr lang="hu-HU" sz="2400" dirty="0" smtClean="0"/>
              <a:t>.</a:t>
            </a:r>
          </a:p>
          <a:p>
            <a:endParaRPr lang="hu-HU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/>
              <a:t>A partner az együttműködésben biztosítja a </a:t>
            </a:r>
            <a:r>
              <a:rPr lang="hu-HU" sz="2400" b="1" dirty="0"/>
              <a:t>helyi</a:t>
            </a:r>
            <a:r>
              <a:rPr lang="hu-HU" sz="2400" dirty="0"/>
              <a:t> </a:t>
            </a:r>
            <a:r>
              <a:rPr lang="hu-HU" sz="2400" b="1" dirty="0"/>
              <a:t>koordinációt</a:t>
            </a:r>
            <a:r>
              <a:rPr lang="hu-HU" sz="2400" dirty="0"/>
              <a:t>, amiben kiemelt szerepe van a </a:t>
            </a:r>
            <a:r>
              <a:rPr lang="hu-HU" sz="2400" b="1" dirty="0"/>
              <a:t>foglalkoztatók</a:t>
            </a:r>
            <a:r>
              <a:rPr lang="hu-HU" sz="2400" dirty="0"/>
              <a:t> és </a:t>
            </a:r>
            <a:r>
              <a:rPr lang="hu-HU" sz="2400" b="1" dirty="0"/>
              <a:t>nyugdíjasok</a:t>
            </a:r>
            <a:r>
              <a:rPr lang="hu-HU" sz="2400" dirty="0"/>
              <a:t> </a:t>
            </a:r>
            <a:r>
              <a:rPr lang="hu-HU" sz="2400" b="1" dirty="0"/>
              <a:t>közötti</a:t>
            </a:r>
            <a:r>
              <a:rPr lang="hu-HU" sz="2400" dirty="0"/>
              <a:t> egyedi ügyintézésnek</a:t>
            </a:r>
            <a:r>
              <a:rPr lang="hu-H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0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189757" y="189723"/>
            <a:ext cx="11593287" cy="863013"/>
          </a:xfrm>
        </p:spPr>
        <p:txBody>
          <a:bodyPr>
            <a:normAutofit/>
          </a:bodyPr>
          <a:lstStyle/>
          <a:p>
            <a:r>
              <a:rPr lang="hu-HU" b="1" dirty="0" smtClean="0"/>
              <a:t>BAZ Megyei partnerség – hálózatépítés 2017. szept. 15.-ig</a:t>
            </a:r>
            <a:endParaRPr lang="hu-HU" b="1" dirty="0"/>
          </a:p>
        </p:txBody>
      </p:sp>
      <p:sp>
        <p:nvSpPr>
          <p:cNvPr id="2" name="Téglalap 1"/>
          <p:cNvSpPr/>
          <p:nvPr/>
        </p:nvSpPr>
        <p:spPr>
          <a:xfrm>
            <a:off x="189757" y="1844824"/>
            <a:ext cx="1180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1757" y="1844824"/>
            <a:ext cx="11809312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1050" dirty="0"/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53758" y="2243627"/>
            <a:ext cx="118273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/>
              <a:t>Megállapodást kötöttünk a Zempléni Regionális Vállalkozásfejlesztési </a:t>
            </a:r>
            <a:r>
              <a:rPr lang="hu-HU" sz="2400" b="1" dirty="0" smtClean="0"/>
              <a:t>Alapítvánnyal.</a:t>
            </a:r>
          </a:p>
          <a:p>
            <a:endParaRPr lang="hu-HU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/>
              <a:t>Együttműködünk a  </a:t>
            </a:r>
            <a:r>
              <a:rPr lang="hu-HU" sz="2400" b="1" dirty="0" err="1" smtClean="0"/>
              <a:t>Szuhavölgyi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Bányászlakta</a:t>
            </a:r>
            <a:r>
              <a:rPr lang="hu-HU" sz="2400" b="1" dirty="0" smtClean="0"/>
              <a:t> Települések Szövetségével.</a:t>
            </a:r>
            <a:endParaRPr lang="hu-HU" sz="2400" b="1" dirty="0"/>
          </a:p>
          <a:p>
            <a:endParaRPr lang="hu-H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szeptember 7-én, csütörtökön együttműködési megállapodást </a:t>
            </a:r>
            <a:r>
              <a:rPr lang="hu-H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kötött </a:t>
            </a: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Harmadik Kor Közérdekű Nyugdíjas Szövetkezet </a:t>
            </a: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 a </a:t>
            </a:r>
            <a:r>
              <a:rPr lang="hu-HU" sz="2400" b="1" dirty="0">
                <a:latin typeface="Calibri" panose="020F0502020204030204" pitchFamily="34" charset="0"/>
                <a:ea typeface="Calibri" panose="020F0502020204030204" pitchFamily="34" charset="0"/>
              </a:rPr>
              <a:t>Borsodi Tranzit Foglalkoztatási Közhasznú Nonprofit Kft.</a:t>
            </a: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</a:rPr>
              <a:t> az aktív idős korosztály </a:t>
            </a:r>
            <a:r>
              <a:rPr lang="hu-HU" sz="2400" b="1" dirty="0">
                <a:latin typeface="Calibri" panose="020F0502020204030204" pitchFamily="34" charset="0"/>
                <a:ea typeface="Calibri" panose="020F0502020204030204" pitchFamily="34" charset="0"/>
              </a:rPr>
              <a:t>foglalkoztatási</a:t>
            </a: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u-HU" sz="2400" b="1" dirty="0">
                <a:latin typeface="Calibri" panose="020F0502020204030204" pitchFamily="34" charset="0"/>
                <a:ea typeface="Calibri" panose="020F0502020204030204" pitchFamily="34" charset="0"/>
              </a:rPr>
              <a:t>feltételeinek</a:t>
            </a: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</a:rPr>
              <a:t> javítása érdekében</a:t>
            </a:r>
            <a:r>
              <a:rPr lang="hu-HU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hu-HU" sz="24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 smtClean="0">
                <a:latin typeface="Calibri" panose="020F0502020204030204" pitchFamily="34" charset="0"/>
              </a:rPr>
              <a:t>Partneri együttműködés keretében iroda nyílik </a:t>
            </a:r>
            <a:r>
              <a:rPr lang="hu-HU" sz="2400" b="1" dirty="0" smtClean="0">
                <a:latin typeface="Calibri" panose="020F0502020204030204" pitchFamily="34" charset="0"/>
              </a:rPr>
              <a:t>Salgótarjánban</a:t>
            </a:r>
            <a:r>
              <a:rPr lang="hu-HU" sz="2400" dirty="0" smtClean="0">
                <a:latin typeface="Calibri" panose="020F0502020204030204" pitchFamily="34" charset="0"/>
              </a:rPr>
              <a:t> és </a:t>
            </a:r>
            <a:r>
              <a:rPr lang="hu-HU" sz="2400" b="1" dirty="0" smtClean="0">
                <a:latin typeface="Calibri" panose="020F0502020204030204" pitchFamily="34" charset="0"/>
              </a:rPr>
              <a:t>Mezőkövesden</a:t>
            </a:r>
            <a:r>
              <a:rPr lang="hu-HU" sz="2400" dirty="0" smtClean="0">
                <a:latin typeface="Calibri" panose="020F0502020204030204" pitchFamily="34" charset="0"/>
              </a:rPr>
              <a:t> is.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4504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568152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/>
              <a:t>Köszönöm a figyelmet!</a:t>
            </a:r>
            <a:endParaRPr lang="hu-HU" sz="5400" dirty="0"/>
          </a:p>
        </p:txBody>
      </p:sp>
      <p:pic>
        <p:nvPicPr>
          <p:cNvPr id="5" name="Kép 4"/>
          <p:cNvPicPr/>
          <p:nvPr/>
        </p:nvPicPr>
        <p:blipFill rotWithShape="1">
          <a:blip r:embed="rId2" cstate="print"/>
          <a:srcRect l="7888" t="23034" r="31149" b="38862"/>
          <a:stretch/>
        </p:blipFill>
        <p:spPr bwMode="auto">
          <a:xfrm>
            <a:off x="1773932" y="908720"/>
            <a:ext cx="9121785" cy="320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58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3772" y="116631"/>
            <a:ext cx="11161240" cy="121764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u-HU" b="1" dirty="0" smtClean="0"/>
              <a:t>„A </a:t>
            </a:r>
            <a:r>
              <a:rPr lang="hu-HU" b="1" dirty="0"/>
              <a:t>vén </a:t>
            </a:r>
            <a:r>
              <a:rPr lang="hu-HU" b="1" dirty="0" smtClean="0"/>
              <a:t>Európa”</a:t>
            </a:r>
            <a:br>
              <a:rPr lang="hu-HU" b="1" dirty="0" smtClean="0"/>
            </a:br>
            <a:r>
              <a:rPr lang="hu-HU" sz="900" b="1" dirty="0" smtClean="0"/>
              <a:t/>
            </a:r>
            <a:br>
              <a:rPr lang="hu-HU" sz="900" b="1" dirty="0" smtClean="0"/>
            </a:br>
            <a:r>
              <a:rPr lang="hu-HU" b="1" dirty="0" err="1" smtClean="0"/>
              <a:t>Európa</a:t>
            </a:r>
            <a:r>
              <a:rPr lang="hu-HU" b="1" dirty="0" smtClean="0"/>
              <a:t> az élen, de az egész világ elöregszik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748" y="1844824"/>
            <a:ext cx="11809312" cy="48965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dirty="0" smtClean="0"/>
              <a:t>                                                                             „ ……. szeresd a vén Európát …….”      (Varga Miklós)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A világon </a:t>
            </a:r>
            <a:r>
              <a:rPr lang="hu-HU" b="1" dirty="0" smtClean="0"/>
              <a:t>7,3 milliárd </a:t>
            </a:r>
            <a:r>
              <a:rPr lang="hu-HU" dirty="0" smtClean="0"/>
              <a:t>ember él – ebből </a:t>
            </a:r>
            <a:r>
              <a:rPr lang="hu-HU" b="1" dirty="0" smtClean="0"/>
              <a:t>617 millió </a:t>
            </a:r>
            <a:r>
              <a:rPr lang="hu-HU" dirty="0" smtClean="0"/>
              <a:t>65 éven felüli.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 A világon </a:t>
            </a:r>
            <a:r>
              <a:rPr lang="hu-HU" b="1" dirty="0" smtClean="0"/>
              <a:t>3 évtizeden </a:t>
            </a:r>
            <a:r>
              <a:rPr lang="hu-HU" dirty="0" smtClean="0"/>
              <a:t>belül ez a szám </a:t>
            </a:r>
            <a:r>
              <a:rPr lang="hu-HU" b="1" dirty="0" smtClean="0"/>
              <a:t>megduplázódik: </a:t>
            </a:r>
            <a:r>
              <a:rPr lang="hu-HU" dirty="0" smtClean="0"/>
              <a:t>1,3 milliárd lesz </a:t>
            </a:r>
            <a:r>
              <a:rPr lang="hu-HU" b="1" dirty="0" smtClean="0"/>
              <a:t>2050-re.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Európában </a:t>
            </a:r>
            <a:r>
              <a:rPr lang="hu-HU" b="1" dirty="0" smtClean="0"/>
              <a:t>2015-ben </a:t>
            </a:r>
            <a:r>
              <a:rPr lang="hu-HU" dirty="0" smtClean="0"/>
              <a:t>az európaiak </a:t>
            </a:r>
            <a:r>
              <a:rPr lang="hu-HU" b="1" dirty="0" smtClean="0"/>
              <a:t>17,4 %-a 65 év </a:t>
            </a:r>
            <a:r>
              <a:rPr lang="hu-HU" dirty="0" smtClean="0"/>
              <a:t>feletti, </a:t>
            </a:r>
            <a:r>
              <a:rPr lang="hu-HU" b="1" dirty="0" smtClean="0"/>
              <a:t>2050-re </a:t>
            </a:r>
            <a:r>
              <a:rPr lang="hu-HU" dirty="0" smtClean="0"/>
              <a:t>meghaladja a </a:t>
            </a:r>
            <a:r>
              <a:rPr lang="hu-HU" b="1" dirty="0" smtClean="0"/>
              <a:t>25 %-ot.</a:t>
            </a:r>
          </a:p>
          <a:p>
            <a:pPr>
              <a:lnSpc>
                <a:spcPct val="100000"/>
              </a:lnSpc>
            </a:pPr>
            <a:r>
              <a:rPr lang="hu-HU" b="1" dirty="0" smtClean="0"/>
              <a:t>Afrikában</a:t>
            </a:r>
            <a:r>
              <a:rPr lang="hu-HU" dirty="0" smtClean="0"/>
              <a:t> 5 % alatt van a </a:t>
            </a:r>
            <a:r>
              <a:rPr lang="hu-HU" b="1" dirty="0" smtClean="0"/>
              <a:t>65 éven felüliek </a:t>
            </a:r>
            <a:r>
              <a:rPr lang="hu-HU" dirty="0" smtClean="0"/>
              <a:t>aránya.</a:t>
            </a:r>
          </a:p>
          <a:p>
            <a:pPr>
              <a:lnSpc>
                <a:spcPct val="100000"/>
              </a:lnSpc>
            </a:pPr>
            <a:r>
              <a:rPr lang="hu-HU" b="1" dirty="0" smtClean="0"/>
              <a:t>2020 </a:t>
            </a:r>
            <a:r>
              <a:rPr lang="hu-HU" dirty="0" smtClean="0"/>
              <a:t>körül – először az emberiség történetében – kevesebb lesz az </a:t>
            </a:r>
            <a:r>
              <a:rPr lang="hu-HU" b="1" dirty="0" smtClean="0"/>
              <a:t>5 év alatti </a:t>
            </a:r>
            <a:r>
              <a:rPr lang="hu-HU" dirty="0" smtClean="0"/>
              <a:t>gyermek, mint a </a:t>
            </a:r>
            <a:r>
              <a:rPr lang="hu-HU" b="1" dirty="0" smtClean="0"/>
              <a:t>65 éven feletti.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A </a:t>
            </a:r>
            <a:r>
              <a:rPr lang="hu-HU" b="1" dirty="0" smtClean="0"/>
              <a:t>születéskor </a:t>
            </a:r>
            <a:r>
              <a:rPr lang="hu-HU" dirty="0" smtClean="0"/>
              <a:t>várható </a:t>
            </a:r>
            <a:r>
              <a:rPr lang="hu-HU" b="1" dirty="0" smtClean="0"/>
              <a:t>átlagos </a:t>
            </a:r>
            <a:r>
              <a:rPr lang="hu-HU" dirty="0" smtClean="0"/>
              <a:t>élettartam </a:t>
            </a:r>
            <a:r>
              <a:rPr lang="hu-HU" b="1" dirty="0" smtClean="0"/>
              <a:t>65,6 évről 76,2 évre </a:t>
            </a:r>
            <a:r>
              <a:rPr lang="hu-HU" dirty="0" smtClean="0"/>
              <a:t>emelkedik </a:t>
            </a:r>
            <a:r>
              <a:rPr lang="hu-HU" b="1" dirty="0" smtClean="0"/>
              <a:t>2050-re.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b="1" dirty="0"/>
              <a:t> </a:t>
            </a:r>
            <a:r>
              <a:rPr lang="hu-HU" b="1" dirty="0" smtClean="0"/>
              <a:t>                                                               </a:t>
            </a:r>
            <a:r>
              <a:rPr lang="hu-HU" dirty="0" smtClean="0"/>
              <a:t>(forrás: Amerikai Népszámlálási Hivatal 2016. évi adatai)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675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9756" y="88155"/>
            <a:ext cx="11737304" cy="124612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 magyar népesség várható öregedése (1950, 2015, 2050, 2100)</a:t>
            </a:r>
            <a:r>
              <a:rPr lang="hu-HU" b="1" dirty="0"/>
              <a:t/>
            </a:r>
            <a:br>
              <a:rPr lang="hu-HU" b="1" dirty="0"/>
            </a:br>
            <a:r>
              <a:rPr lang="hu-HU" sz="2200" b="1" dirty="0" smtClean="0"/>
              <a:t>                                                                                      </a:t>
            </a:r>
            <a:br>
              <a:rPr lang="hu-HU" sz="2200" b="1" dirty="0" smtClean="0"/>
            </a:br>
            <a:r>
              <a:rPr lang="hu-HU" sz="2200" b="1" dirty="0" smtClean="0"/>
              <a:t>                                                                          </a:t>
            </a:r>
            <a:r>
              <a:rPr lang="hu-HU" sz="2700" dirty="0" smtClean="0"/>
              <a:t>(forrás: ENSZ előrejelzések 2015. / Tudomány 2015. 08. 15.)</a:t>
            </a:r>
            <a:endParaRPr lang="hu-HU" sz="27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83670" y="3437770"/>
            <a:ext cx="12935173" cy="4988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</p:txBody>
      </p:sp>
      <p:pic>
        <p:nvPicPr>
          <p:cNvPr id="1027" name="Kép 2" descr="https://img.444.hu/magyarnepesseg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88" y="1556792"/>
            <a:ext cx="791779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2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9796" y="116632"/>
            <a:ext cx="10116617" cy="1217647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Mit jelentenek e számok? Kihívások a XXI. században</a:t>
            </a:r>
            <a:r>
              <a:rPr lang="hu-HU" b="1" dirty="0" smtClean="0"/>
              <a:t>?</a:t>
            </a:r>
            <a:br>
              <a:rPr lang="hu-HU" b="1" dirty="0" smtClean="0"/>
            </a:br>
            <a:r>
              <a:rPr lang="hu-HU" sz="900" b="1" dirty="0" smtClean="0"/>
              <a:t>  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> </a:t>
            </a:r>
            <a:r>
              <a:rPr lang="hu-HU" b="1" dirty="0"/>
              <a:t>"Az idős kornak van jövője!" (Prof. Dr. </a:t>
            </a:r>
            <a:r>
              <a:rPr lang="hu-HU" b="1" dirty="0" err="1"/>
              <a:t>Czeizel</a:t>
            </a:r>
            <a:r>
              <a:rPr lang="hu-HU" b="1" dirty="0"/>
              <a:t> E.)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9756" y="1844824"/>
            <a:ext cx="11737304" cy="489654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hu-HU" sz="2800" dirty="0" smtClean="0"/>
              <a:t>Új</a:t>
            </a:r>
            <a:r>
              <a:rPr lang="hu-HU" sz="2800" dirty="0"/>
              <a:t>, minőségi szolgáltatások - differenciáltan - az idősek ellátásában,</a:t>
            </a:r>
          </a:p>
          <a:p>
            <a:pPr algn="just">
              <a:lnSpc>
                <a:spcPct val="100000"/>
              </a:lnSpc>
            </a:pPr>
            <a:r>
              <a:rPr lang="hu-HU" sz="2800" dirty="0" smtClean="0"/>
              <a:t>Felkészülést </a:t>
            </a:r>
            <a:r>
              <a:rPr lang="hu-HU" sz="2800" dirty="0"/>
              <a:t>a méltóságteljes minőségi idős korra - kormenedzsment az idős korban is</a:t>
            </a:r>
          </a:p>
          <a:p>
            <a:pPr algn="just">
              <a:lnSpc>
                <a:spcPct val="100000"/>
              </a:lnSpc>
            </a:pPr>
            <a:r>
              <a:rPr lang="hu-HU" sz="2800" dirty="0" smtClean="0"/>
              <a:t>Új </a:t>
            </a:r>
            <a:r>
              <a:rPr lang="hu-HU" sz="2800" dirty="0"/>
              <a:t>kihívások társadalmi, gazdasági területeken.</a:t>
            </a:r>
          </a:p>
          <a:p>
            <a:pPr algn="just">
              <a:lnSpc>
                <a:spcPct val="100000"/>
              </a:lnSpc>
            </a:pPr>
            <a:r>
              <a:rPr lang="hu-HU" sz="2800" dirty="0" smtClean="0"/>
              <a:t>Differenciált </a:t>
            </a:r>
            <a:r>
              <a:rPr lang="hu-HU" sz="2800" dirty="0"/>
              <a:t>részvétel a nyugdíjasok részéről a család, a közösség, az önkéntesség, önmegvalósítás /kreativitás, innováció/ és a nyílt munkaerőpiacon </a:t>
            </a:r>
            <a:r>
              <a:rPr lang="hu-HU" sz="2800" dirty="0" smtClean="0"/>
              <a:t>munkavállalás - differenciáltan </a:t>
            </a:r>
            <a:r>
              <a:rPr lang="hu-HU" sz="2800" dirty="0"/>
              <a:t>-  "hozzáadott érték"  a nyugdíjas életút tervezésében</a:t>
            </a:r>
          </a:p>
          <a:p>
            <a:pPr algn="just">
              <a:lnSpc>
                <a:spcPct val="100000"/>
              </a:lnSpc>
            </a:pPr>
            <a:r>
              <a:rPr lang="hu-HU" sz="2800" dirty="0" smtClean="0"/>
              <a:t>"</a:t>
            </a:r>
            <a:r>
              <a:rPr lang="hu-HU" sz="2800" dirty="0"/>
              <a:t>Idős barát munkahelyek" az esélyegyenlőség </a:t>
            </a:r>
            <a:r>
              <a:rPr lang="hu-HU" sz="2800" dirty="0" smtClean="0"/>
              <a:t>keretei között</a:t>
            </a:r>
            <a:r>
              <a:rPr lang="hu-HU" sz="2800" dirty="0"/>
              <a:t>.</a:t>
            </a:r>
          </a:p>
          <a:p>
            <a:pPr algn="just">
              <a:lnSpc>
                <a:spcPct val="100000"/>
              </a:lnSpc>
            </a:pPr>
            <a:r>
              <a:rPr lang="hu-HU" sz="2800" dirty="0" smtClean="0"/>
              <a:t>"</a:t>
            </a:r>
            <a:r>
              <a:rPr lang="hu-HU" sz="2800" dirty="0"/>
              <a:t>A XX. század a népesség növekedés évszázada volt, a XXI. század mega trendje az öregedés lesz!"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39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405780" y="0"/>
            <a:ext cx="11017224" cy="14127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b="1" dirty="0"/>
              <a:t> </a:t>
            </a:r>
            <a:r>
              <a:rPr lang="hu-HU" b="1" dirty="0" smtClean="0"/>
              <a:t>Előzmények</a:t>
            </a:r>
            <a:br>
              <a:rPr lang="hu-HU" b="1" dirty="0" smtClean="0"/>
            </a:br>
            <a:r>
              <a:rPr lang="hu-HU" sz="900" b="1" dirty="0" smtClean="0"/>
              <a:t/>
            </a:r>
            <a:br>
              <a:rPr lang="hu-HU" sz="900" b="1" dirty="0" smtClean="0"/>
            </a:br>
            <a:r>
              <a:rPr lang="hu-HU" b="1" dirty="0" smtClean="0"/>
              <a:t>„Az életen át tartó tanulás idősödő és időskorban is”</a:t>
            </a:r>
            <a:endParaRPr lang="hu-HU" sz="3600" b="1" i="0" dirty="0">
              <a:solidFill>
                <a:srgbClr val="652825"/>
              </a:solidFill>
              <a:latin typeface="Corbel"/>
            </a:endParaRP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61764" y="1844824"/>
            <a:ext cx="11593288" cy="48245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2800" b="1" dirty="0" smtClean="0"/>
              <a:t>A </a:t>
            </a:r>
            <a:r>
              <a:rPr lang="hu-HU" sz="4300" b="1" dirty="0" smtClean="0"/>
              <a:t>3</a:t>
            </a:r>
            <a:r>
              <a:rPr lang="hu-HU" sz="2800" b="1" dirty="0" smtClean="0"/>
              <a:t>. Kor </a:t>
            </a:r>
            <a:r>
              <a:rPr lang="hu-HU" sz="2800" b="1" dirty="0"/>
              <a:t>Egyeteme Miskolc Alapítvány bemutatása :</a:t>
            </a:r>
            <a:r>
              <a:rPr lang="hu-HU" sz="2800" dirty="0"/>
              <a:t> </a:t>
            </a:r>
            <a:endParaRPr lang="hu-HU" sz="2800" dirty="0" smtClean="0"/>
          </a:p>
          <a:p>
            <a:pPr marL="0" indent="0" algn="ctr">
              <a:buNone/>
            </a:pPr>
            <a:r>
              <a:rPr lang="hu-HU" sz="3000" dirty="0" smtClean="0"/>
              <a:t>"</a:t>
            </a:r>
            <a:r>
              <a:rPr lang="hu-HU" sz="3000" dirty="0"/>
              <a:t>Az aktív időskor szolgálatában"   </a:t>
            </a:r>
            <a:endParaRPr lang="hu-HU" sz="3000" dirty="0" smtClean="0"/>
          </a:p>
          <a:p>
            <a:pPr marL="0" indent="0" algn="ctr">
              <a:buNone/>
            </a:pPr>
            <a:r>
              <a:rPr lang="hu-HU" sz="3000" dirty="0" smtClean="0"/>
              <a:t>/Alapítva: 2010. </a:t>
            </a:r>
            <a:r>
              <a:rPr lang="hu-HU" sz="3000" dirty="0"/>
              <a:t>április </a:t>
            </a:r>
            <a:r>
              <a:rPr lang="hu-HU" sz="3000" dirty="0" smtClean="0"/>
              <a:t>30./</a:t>
            </a:r>
            <a:r>
              <a:rPr lang="hu-HU" sz="3000" dirty="0"/>
              <a:t/>
            </a:r>
            <a:br>
              <a:rPr lang="hu-HU" sz="3000" dirty="0"/>
            </a:br>
            <a:endParaRPr lang="hu-HU" sz="3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3000" b="1" dirty="0"/>
              <a:t>Alapfilozófia: </a:t>
            </a:r>
            <a:r>
              <a:rPr lang="hu-HU" sz="3000" dirty="0"/>
              <a:t>O</a:t>
            </a:r>
            <a:r>
              <a:rPr lang="hu-HU" sz="3000" dirty="0" smtClean="0"/>
              <a:t>lyan </a:t>
            </a:r>
            <a:r>
              <a:rPr lang="hu-HU" sz="3000" dirty="0"/>
              <a:t>önkéntes nonprofit szervezet, amely az időskori aktivitásra építve, az életen át tartó tanulás módszereivel , eszközeivel biztosítja az idősödő és az idős emberek szellemi, mentális, testi frissességük megőrzését, elősegítve a tevékenykedést, az önkéntes munkát, önmegvalósítást, a családon belül és kívüli </a:t>
            </a:r>
            <a:r>
              <a:rPr lang="hu-HU" sz="3000" dirty="0" smtClean="0"/>
              <a:t>foglalkoztathatóságot, </a:t>
            </a:r>
            <a:r>
              <a:rPr lang="hu-HU" sz="3000" dirty="0"/>
              <a:t>építve a nemzedékek szolidaritására és együttműködésére. </a:t>
            </a: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9796" y="189723"/>
            <a:ext cx="10116617" cy="1144556"/>
          </a:xfrm>
        </p:spPr>
        <p:txBody>
          <a:bodyPr/>
          <a:lstStyle/>
          <a:p>
            <a:r>
              <a:rPr lang="hu-HU" b="1" dirty="0"/>
              <a:t>Egész élten át tartó tanulás az idősödés és időskor szolgálatában 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5780" y="1916832"/>
            <a:ext cx="11449272" cy="4680520"/>
          </a:xfrm>
        </p:spPr>
        <p:txBody>
          <a:bodyPr/>
          <a:lstStyle/>
          <a:p>
            <a:endParaRPr lang="hu-HU" dirty="0" smtClean="0"/>
          </a:p>
          <a:p>
            <a:pPr algn="just"/>
            <a:r>
              <a:rPr lang="hu-HU" sz="2800" dirty="0" smtClean="0"/>
              <a:t>Megtanulni </a:t>
            </a:r>
            <a:r>
              <a:rPr lang="hu-HU" sz="2800" dirty="0"/>
              <a:t>megismerni, - ismételten vagy újként,</a:t>
            </a:r>
          </a:p>
          <a:p>
            <a:pPr algn="just"/>
            <a:r>
              <a:rPr lang="hu-HU" sz="2800" dirty="0" smtClean="0"/>
              <a:t>Megtanulni </a:t>
            </a:r>
            <a:r>
              <a:rPr lang="hu-HU" sz="2800" dirty="0"/>
              <a:t>az új helyzetben dolgozni - átképzés, ráképzés, új eljárások,</a:t>
            </a:r>
          </a:p>
          <a:p>
            <a:pPr algn="just"/>
            <a:r>
              <a:rPr lang="hu-HU" sz="2800" dirty="0" smtClean="0"/>
              <a:t>Megtanulni </a:t>
            </a:r>
            <a:r>
              <a:rPr lang="hu-HU" sz="2800" dirty="0"/>
              <a:t>együttműködni másokkal - több generációs együttműködés, "tudás transzfer" oda-vissza a XXI. században</a:t>
            </a:r>
          </a:p>
          <a:p>
            <a:pPr algn="just"/>
            <a:r>
              <a:rPr lang="hu-HU" sz="2800" dirty="0" smtClean="0"/>
              <a:t>Megtanulni </a:t>
            </a:r>
            <a:r>
              <a:rPr lang="hu-HU" sz="2800" dirty="0"/>
              <a:t>élni, megtanulni új közösségekben élni, megtanulni új szerepeket gyakorolni, megtanulni aktívan élni -  differenciáltan</a:t>
            </a:r>
          </a:p>
          <a:p>
            <a:pPr algn="just"/>
            <a:r>
              <a:rPr lang="hu-HU" sz="2800" dirty="0" smtClean="0"/>
              <a:t>Elősegíteni </a:t>
            </a:r>
            <a:r>
              <a:rPr lang="hu-HU" sz="2800" dirty="0"/>
              <a:t>az aktív állampolgárság fennmaradását, ráerősíteni a meglévő kompetenciákra, a "szunnyadókat" felszínre hozni,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49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9796" y="189723"/>
            <a:ext cx="10116617" cy="1144556"/>
          </a:xfrm>
        </p:spPr>
        <p:txBody>
          <a:bodyPr/>
          <a:lstStyle/>
          <a:p>
            <a:r>
              <a:rPr lang="hu-HU" b="1" dirty="0"/>
              <a:t>Az egész életen át tartó tanulás - mint folyamat - hatásai az idősödés és idős </a:t>
            </a:r>
            <a:r>
              <a:rPr lang="hu-HU" b="1" dirty="0" smtClean="0"/>
              <a:t>korra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9756" y="1844824"/>
            <a:ext cx="11449272" cy="501317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hu-HU" dirty="0" smtClean="0"/>
              <a:t>Az </a:t>
            </a:r>
            <a:r>
              <a:rPr lang="hu-HU" dirty="0"/>
              <a:t>időskori életvezetésre: - önbizalom növelése, énkép objektivitása, elégedettségi érzés </a:t>
            </a:r>
            <a:r>
              <a:rPr lang="hu-HU" dirty="0" smtClean="0"/>
              <a:t>javulása</a:t>
            </a:r>
            <a:endParaRPr lang="hu-HU" dirty="0"/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hu-HU" dirty="0" smtClean="0"/>
              <a:t>Erősödik </a:t>
            </a:r>
            <a:r>
              <a:rPr lang="hu-HU" dirty="0"/>
              <a:t>az érdekképviseleti képesség, a társadalmi részvételben az aktivitás, 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hu-HU" dirty="0" smtClean="0"/>
              <a:t>Egészségügyi </a:t>
            </a:r>
            <a:r>
              <a:rPr lang="hu-HU" dirty="0"/>
              <a:t>állapot, általános közérzet javulása, önsegítő képességek javulása</a:t>
            </a:r>
            <a:r>
              <a:rPr lang="hu-HU" dirty="0" smtClean="0"/>
              <a:t>,</a:t>
            </a:r>
            <a:endParaRPr lang="hu-HU" dirty="0"/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hu-HU" dirty="0" smtClean="0"/>
              <a:t>Érdeklődés </a:t>
            </a:r>
            <a:r>
              <a:rPr lang="hu-HU" dirty="0"/>
              <a:t>erősödése az aktivitás, a tevékenységek, az önkéntesség, a kreativitás, az innováció és a családon belüli és kívüli foglalkoztatás (Nyílt munkaerőpiac) iránt</a:t>
            </a:r>
            <a:r>
              <a:rPr lang="hu-HU" dirty="0" smtClean="0"/>
              <a:t>.</a:t>
            </a:r>
            <a:endParaRPr lang="hu-HU" dirty="0"/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hu-HU" dirty="0" smtClean="0"/>
              <a:t>Csökkenthető </a:t>
            </a:r>
            <a:r>
              <a:rPr lang="hu-HU" dirty="0"/>
              <a:t>a digitális és az idegennyelvi szakadék a generációk </a:t>
            </a:r>
            <a:r>
              <a:rPr lang="hu-HU" dirty="0" smtClean="0"/>
              <a:t>között</a:t>
            </a:r>
            <a:endParaRPr lang="hu-HU" dirty="0"/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hu-HU" dirty="0" smtClean="0"/>
              <a:t>Részben </a:t>
            </a:r>
            <a:r>
              <a:rPr lang="hu-HU" dirty="0"/>
              <a:t>- differenciáltan - megelőzhető, csökkenthető az időskori elmagányosodás, a feleslegesség érzés, a </a:t>
            </a:r>
            <a:r>
              <a:rPr lang="hu-HU" dirty="0" smtClean="0"/>
              <a:t>kiszolgáltatottság</a:t>
            </a:r>
            <a:endParaRPr lang="hu-HU" dirty="0"/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hu-HU" dirty="0" smtClean="0"/>
              <a:t>Az </a:t>
            </a:r>
            <a:r>
              <a:rPr lang="hu-HU" dirty="0"/>
              <a:t>egyén és társadalom érdeklődése, - a XXI. században - Európában - a 3.korról (nyugdíjazástól a 70-es életkor végéig) áttevődik a 4.korra (80 éven felüliek)</a:t>
            </a:r>
          </a:p>
          <a:p>
            <a:pPr>
              <a:spcBef>
                <a:spcPts val="6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74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7788" y="189723"/>
            <a:ext cx="10188625" cy="1144556"/>
          </a:xfrm>
        </p:spPr>
        <p:txBody>
          <a:bodyPr/>
          <a:lstStyle/>
          <a:p>
            <a:r>
              <a:rPr lang="hu-HU" b="1" dirty="0"/>
              <a:t>Az időskori foglalkoztatást meghatározó tényezők a XXI. </a:t>
            </a:r>
            <a:r>
              <a:rPr lang="hu-HU" b="1" dirty="0" smtClean="0"/>
              <a:t>században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5780" y="1916832"/>
            <a:ext cx="11017224" cy="4752528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A </a:t>
            </a:r>
            <a:r>
              <a:rPr lang="hu-HU" dirty="0"/>
              <a:t>demográfiai hazai helyzet, az aktív korú népesség </a:t>
            </a:r>
            <a:r>
              <a:rPr lang="hu-HU" dirty="0" smtClean="0"/>
              <a:t>fogyása</a:t>
            </a:r>
            <a:endParaRPr lang="hu-HU" dirty="0"/>
          </a:p>
          <a:p>
            <a:pPr algn="just"/>
            <a:r>
              <a:rPr lang="hu-HU" dirty="0" smtClean="0"/>
              <a:t>A </a:t>
            </a:r>
            <a:r>
              <a:rPr lang="hu-HU" dirty="0"/>
              <a:t>XXI. század első évtizedeire kialakult munkaerő piaci helyzet - nőtt a munkaerőhiány,</a:t>
            </a:r>
          </a:p>
          <a:p>
            <a:pPr algn="just"/>
            <a:r>
              <a:rPr lang="hu-HU" dirty="0" smtClean="0"/>
              <a:t>A nyugdíjrendszer</a:t>
            </a:r>
            <a:endParaRPr lang="hu-HU" dirty="0"/>
          </a:p>
          <a:p>
            <a:pPr algn="just"/>
            <a:r>
              <a:rPr lang="hu-HU" dirty="0" smtClean="0"/>
              <a:t>Az </a:t>
            </a:r>
            <a:r>
              <a:rPr lang="hu-HU" dirty="0"/>
              <a:t>időskor elérésének jobb emberi tényezői </a:t>
            </a:r>
            <a:r>
              <a:rPr lang="hu-HU" dirty="0" err="1"/>
              <a:t>pl</a:t>
            </a:r>
            <a:r>
              <a:rPr lang="hu-HU" dirty="0"/>
              <a:t>: aktivitás, egészség, munkaképesség, differenciált motiváltság</a:t>
            </a:r>
          </a:p>
          <a:p>
            <a:pPr algn="just"/>
            <a:r>
              <a:rPr lang="hu-HU" dirty="0" smtClean="0"/>
              <a:t>Időskori </a:t>
            </a:r>
            <a:r>
              <a:rPr lang="hu-HU" dirty="0"/>
              <a:t>társadalmi felelősségvállalás - differenciált formában.</a:t>
            </a:r>
          </a:p>
          <a:p>
            <a:pPr algn="just"/>
            <a:r>
              <a:rPr lang="hu-HU" dirty="0" smtClean="0"/>
              <a:t>A </a:t>
            </a:r>
            <a:r>
              <a:rPr lang="hu-HU" dirty="0"/>
              <a:t>hátrányos helyzetű népesség csoportok erőteljesebb megjelenése a munkaerőpiacon (</a:t>
            </a:r>
            <a:r>
              <a:rPr lang="hu-HU" dirty="0" err="1"/>
              <a:t>pl</a:t>
            </a:r>
            <a:r>
              <a:rPr lang="hu-HU" dirty="0"/>
              <a:t>: fogyatékkal élők), esélyegyenlőség erősítése - az "életkor" hátrány csökkentése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215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1764" y="260647"/>
            <a:ext cx="11089232" cy="1073631"/>
          </a:xfrm>
        </p:spPr>
        <p:txBody>
          <a:bodyPr>
            <a:normAutofit fontScale="90000"/>
          </a:bodyPr>
          <a:lstStyle/>
          <a:p>
            <a:r>
              <a:rPr lang="hu-HU" sz="4000" b="1" dirty="0" smtClean="0"/>
              <a:t>Az </a:t>
            </a:r>
            <a:r>
              <a:rPr lang="hu-HU" sz="4000" b="1" dirty="0"/>
              <a:t>időskor Kormenedzsment jelenléte a munkahelyeken a XXI. század második évtizedében: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1764" y="2204864"/>
            <a:ext cx="10404649" cy="43993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b="1" dirty="0" smtClean="0"/>
              <a:t> </a:t>
            </a:r>
            <a:r>
              <a:rPr lang="hu-HU" b="1" dirty="0"/>
              <a:t>A Kormenedzsment legfontosabb fogalmi </a:t>
            </a:r>
            <a:r>
              <a:rPr lang="hu-HU" b="1" dirty="0" smtClean="0"/>
              <a:t>elemei:</a:t>
            </a:r>
          </a:p>
          <a:p>
            <a:pPr marL="0" indent="0" algn="just">
              <a:buNone/>
            </a:pPr>
            <a:endParaRPr lang="hu-HU" b="1" dirty="0" smtClean="0"/>
          </a:p>
          <a:p>
            <a:pPr marL="457200" indent="-457200" algn="just">
              <a:buFont typeface="+mj-lt"/>
              <a:buAutoNum type="alphaLcParenR"/>
            </a:pPr>
            <a:r>
              <a:rPr lang="hu-HU" dirty="0" smtClean="0"/>
              <a:t>a </a:t>
            </a:r>
            <a:r>
              <a:rPr lang="hu-HU" dirty="0"/>
              <a:t>korhoz kötött mindennapi munkairányítás - időskorúak körében </a:t>
            </a:r>
            <a:r>
              <a:rPr lang="hu-HU" dirty="0" smtClean="0"/>
              <a:t>is,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hu-HU" dirty="0"/>
              <a:t>a</a:t>
            </a:r>
            <a:r>
              <a:rPr lang="hu-HU" dirty="0" smtClean="0"/>
              <a:t>z egyénhez </a:t>
            </a:r>
            <a:r>
              <a:rPr lang="hu-HU" dirty="0"/>
              <a:t>kötött munkabeosztás - részmunkaidő, 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hu-HU" dirty="0" smtClean="0"/>
              <a:t>az </a:t>
            </a:r>
            <a:r>
              <a:rPr lang="hu-HU" dirty="0"/>
              <a:t>egyénre szabott munkafeladatok és követelmények 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hu-HU" dirty="0" smtClean="0"/>
              <a:t>kortól </a:t>
            </a:r>
            <a:r>
              <a:rPr lang="hu-HU" dirty="0"/>
              <a:t>függetlenül a munkavállalót előkészíteni, hogy képesnek érezze magát saját és a </a:t>
            </a:r>
            <a:r>
              <a:rPr lang="hu-HU" dirty="0" smtClean="0"/>
              <a:t>munkahelye </a:t>
            </a:r>
            <a:r>
              <a:rPr lang="hu-HU" dirty="0"/>
              <a:t>céljainak </a:t>
            </a:r>
            <a:r>
              <a:rPr lang="hu-HU" dirty="0" smtClean="0"/>
              <a:t>megvalósítására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41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474F266-AF08-4D6C-B0BD-5B0F2A685A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Bemutató a föld árnyalataiban (szélesvásznú)</Template>
  <TotalTime>0</TotalTime>
  <Words>920</Words>
  <Application>Microsoft Office PowerPoint</Application>
  <PresentationFormat>Egyéni</PresentationFormat>
  <Paragraphs>136</Paragraphs>
  <Slides>18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Calibri</vt:lpstr>
      <vt:lpstr>Corbel</vt:lpstr>
      <vt:lpstr>Open Sans</vt:lpstr>
      <vt:lpstr>Times New Roman</vt:lpstr>
      <vt:lpstr>Wingdings</vt:lpstr>
      <vt:lpstr>Earthtones_16x9</vt:lpstr>
      <vt:lpstr>    Az életen át tartó tanulástól a nyugdíjasok     foglalkoztathatóságáig   A Harmadik Kor Közérdekű Nyugdíjas Szövetkezet bemutatása  Magán munkaközvetítő nyilv. tart. sz.: BOM/01/3937-2/2017 Munkaerő- kölcsönző nyilv. tart. sz.: BOM/01/3766-1/2017  Összeállították: Dr. Dobos László                           Kiss Gábor a 3.Kor Közérdekű Nyugdíjas Szövetkezet elnökség tagjai  Szolnok 2017. október 19.  Kelet-magyarországi Szépkorúak Akadémiája Szolnok :</vt:lpstr>
      <vt:lpstr>„A vén Európa”  Európa az élen, de az egész világ elöregszik</vt:lpstr>
      <vt:lpstr>A magyar népesség várható öregedése (1950, 2015, 2050, 2100)                                                                                                                                                                  (forrás: ENSZ előrejelzések 2015. / Tudomány 2015. 08. 15.)</vt:lpstr>
      <vt:lpstr>Mit jelentenek e számok? Kihívások a XXI. században?     "Az idős kornak van jövője!" (Prof. Dr. Czeizel E.)</vt:lpstr>
      <vt:lpstr> Előzmények  „Az életen át tartó tanulás idősödő és időskorban is”</vt:lpstr>
      <vt:lpstr>Egész élten át tartó tanulás az idősödés és időskor szolgálatában </vt:lpstr>
      <vt:lpstr>Az egész életen át tartó tanulás - mint folyamat - hatásai az idősödés és idős korra</vt:lpstr>
      <vt:lpstr>Az időskori foglalkoztatást meghatározó tényezők a XXI. században</vt:lpstr>
      <vt:lpstr>Az időskor Kormenedzsment jelenléte a munkahelyeken a XXI. század második évtizedében:</vt:lpstr>
      <vt:lpstr>Kormenedzsment célkitűzései az idősödés és az időskori munkavállaló munkahelyén:</vt:lpstr>
      <vt:lpstr>Az időskori munkavállalás néhány stratégiai kérdései - Európa Uniós jó gyakorlatok</vt:lpstr>
      <vt:lpstr>A Harmadik Kor Nyugdíjas Szövetkezet megalakulása</vt:lpstr>
      <vt:lpstr>A Harmadik Kor Nyugdíjas Szövetkezet megalakulása</vt:lpstr>
      <vt:lpstr>Miért jó a nyugdíjas munkavállalóknak?</vt:lpstr>
      <vt:lpstr>Miért jó a munkaadóknak?</vt:lpstr>
      <vt:lpstr>BAZ Megyei partnerség - hálózatépítés</vt:lpstr>
      <vt:lpstr>BAZ Megyei partnerség – hálózatépítés 2017. szept. 15.-ig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2017-09-15T11:18:15Z</dcterms:created>
  <dcterms:modified xsi:type="dcterms:W3CDTF">2017-10-26T07:58:35Z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