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Microsoft%20PowerPoint%20programbeli%20%20diagra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Microsoft%20PowerPoint%20programbeli%20%20diagra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Microsoft%20PowerPoint%20programbeli%20%20diagram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Microsoft%20PowerPoint%20programbeli%20%20diagram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Microsoft%20PowerPoint%20programbeli%20%20diagram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56072696776864"/>
          <c:w val="1"/>
          <c:h val="0.63460232525137039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4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1"/>
            <c:bubble3D val="0"/>
            <c:explosion val="13"/>
            <c:spPr>
              <a:solidFill>
                <a:srgbClr val="00B0F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2"/>
            <c:bubble3D val="0"/>
            <c:explosion val="9"/>
            <c:spPr>
              <a:solidFill>
                <a:schemeClr val="accent1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Lbls>
            <c:dLbl>
              <c:idx val="0"/>
              <c:layout>
                <c:manualLayout>
                  <c:x val="-0.19791685947578147"/>
                  <c:y val="1.875743947566229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54,5%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3145154722373381"/>
                  <c:y val="-0.1486210205866765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18,5%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092325641946379"/>
                  <c:y val="4.310372019436854E-2"/>
                </c:manualLayout>
              </c:layout>
              <c:tx>
                <c:rich>
                  <a:bodyPr/>
                  <a:lstStyle/>
                  <a:p>
                    <a:fld id="{82627111-A56E-45E4-8E8B-3F642E420A0F}" type="PERCENTAGE">
                      <a:rPr lang="en-US" smtClean="0"/>
                      <a:pPr/>
                      <a:t>[SZÁZALÉK]</a:t>
                    </a:fld>
                    <a:endParaRPr lang="hu-H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Munka1!$A$22:$A$24</c:f>
              <c:strCache>
                <c:ptCount val="3"/>
                <c:pt idx="0">
                  <c:v>saját bevétel</c:v>
                </c:pt>
                <c:pt idx="1">
                  <c:v>műkédésre kapott állami </c:v>
                </c:pt>
                <c:pt idx="2">
                  <c:v>fejlesztésre kapott állami </c:v>
                </c:pt>
              </c:strCache>
            </c:strRef>
          </c:cat>
          <c:val>
            <c:numRef>
              <c:f>Munka1!$B$22:$B$24</c:f>
              <c:numCache>
                <c:formatCode>#,##0</c:formatCode>
                <c:ptCount val="3"/>
                <c:pt idx="0">
                  <c:v>9012777</c:v>
                </c:pt>
                <c:pt idx="1">
                  <c:v>3068855</c:v>
                </c:pt>
                <c:pt idx="2">
                  <c:v>4464961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30849458338E-2"/>
          <c:y val="0.86462224189175729"/>
          <c:w val="0.89999993830108327"/>
          <c:h val="5.221876400467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hu-HU" sz="9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9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datok</a:t>
            </a:r>
            <a:r>
              <a:rPr lang="en-US" sz="9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millió</a:t>
            </a:r>
            <a:r>
              <a:rPr lang="en-US" sz="9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Ft-ban</a:t>
            </a:r>
          </a:p>
        </c:rich>
      </c:tx>
      <c:layout>
        <c:manualLayout>
          <c:xMode val="edge"/>
          <c:yMode val="edge"/>
          <c:x val="0.8473306935310605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title>
    <c:autoTitleDeleted val="0"/>
    <c:view3D>
      <c:rotX val="10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Munka2!$A$47</c:f>
              <c:strCache>
                <c:ptCount val="1"/>
                <c:pt idx="0">
                  <c:v>bér és járulék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Munka2!$B$46:$H$46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Munka2!$B$47:$H$47</c:f>
              <c:numCache>
                <c:formatCode>General</c:formatCode>
                <c:ptCount val="7"/>
                <c:pt idx="0">
                  <c:v>7570</c:v>
                </c:pt>
                <c:pt idx="1">
                  <c:v>7379</c:v>
                </c:pt>
                <c:pt idx="2">
                  <c:v>7394</c:v>
                </c:pt>
                <c:pt idx="3">
                  <c:v>3209</c:v>
                </c:pt>
                <c:pt idx="4">
                  <c:v>3619</c:v>
                </c:pt>
                <c:pt idx="5">
                  <c:v>4107</c:v>
                </c:pt>
                <c:pt idx="6">
                  <c:v>3733</c:v>
                </c:pt>
              </c:numCache>
            </c:numRef>
          </c:val>
        </c:ser>
        <c:ser>
          <c:idx val="1"/>
          <c:order val="1"/>
          <c:tx>
            <c:strRef>
              <c:f>Munka2!$A$48</c:f>
              <c:strCache>
                <c:ptCount val="1"/>
                <c:pt idx="0">
                  <c:v>működési kiadás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2.7777777777777776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4444444444444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222222222222223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4444444444444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7777777777776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4019441618627783E-2"/>
                  <c:y val="-5.2910052910052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Munka2!$B$46:$H$46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Munka2!$B$48:$H$48</c:f>
              <c:numCache>
                <c:formatCode>General</c:formatCode>
                <c:ptCount val="7"/>
                <c:pt idx="0">
                  <c:v>3022</c:v>
                </c:pt>
                <c:pt idx="1">
                  <c:v>2999</c:v>
                </c:pt>
                <c:pt idx="2">
                  <c:v>2795</c:v>
                </c:pt>
                <c:pt idx="3">
                  <c:v>2913</c:v>
                </c:pt>
                <c:pt idx="4">
                  <c:v>2982</c:v>
                </c:pt>
                <c:pt idx="5">
                  <c:v>3237</c:v>
                </c:pt>
                <c:pt idx="6">
                  <c:v>2191</c:v>
                </c:pt>
              </c:numCache>
            </c:numRef>
          </c:val>
        </c:ser>
        <c:ser>
          <c:idx val="2"/>
          <c:order val="2"/>
          <c:tx>
            <c:strRef>
              <c:f>Munka2!$A$49</c:f>
              <c:strCache>
                <c:ptCount val="1"/>
                <c:pt idx="0">
                  <c:v>fejlesztési kiadás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3.6111111111111059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4444444444444446E-2"/>
                  <c:y val="-1.3888888888888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61111111111111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61111111111110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0555555555555659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Munka2!$B$46:$H$46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Munka2!$B$49:$H$49</c:f>
              <c:numCache>
                <c:formatCode>General</c:formatCode>
                <c:ptCount val="7"/>
                <c:pt idx="0">
                  <c:v>4</c:v>
                </c:pt>
                <c:pt idx="1">
                  <c:v>61</c:v>
                </c:pt>
                <c:pt idx="2">
                  <c:v>0</c:v>
                </c:pt>
                <c:pt idx="3">
                  <c:v>3</c:v>
                </c:pt>
                <c:pt idx="4">
                  <c:v>64</c:v>
                </c:pt>
                <c:pt idx="5">
                  <c:v>110</c:v>
                </c:pt>
                <c:pt idx="6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140"/>
        <c:shape val="box"/>
        <c:axId val="158956024"/>
        <c:axId val="158950144"/>
        <c:axId val="0"/>
      </c:bar3DChart>
      <c:catAx>
        <c:axId val="158956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58950144"/>
        <c:crosses val="autoZero"/>
        <c:auto val="1"/>
        <c:lblAlgn val="ctr"/>
        <c:lblOffset val="100"/>
        <c:noMultiLvlLbl val="0"/>
      </c:catAx>
      <c:valAx>
        <c:axId val="15895014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58956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hu-HU" sz="9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9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datok</a:t>
            </a:r>
            <a:r>
              <a:rPr lang="en-US" sz="9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9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fő-ben</a:t>
            </a:r>
            <a:endParaRPr lang="en-US" sz="9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85034477716390933"/>
          <c:y val="6.33436723584054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title>
    <c:autoTitleDeleted val="0"/>
    <c:view3D>
      <c:rotX val="10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Munka2!$A$53</c:f>
              <c:strCache>
                <c:ptCount val="1"/>
                <c:pt idx="0">
                  <c:v>igazgatás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Munka2!$B$52:$H$52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Munka2!$B$53:$H$53</c:f>
              <c:numCache>
                <c:formatCode>General</c:formatCode>
                <c:ptCount val="7"/>
                <c:pt idx="0">
                  <c:v>329</c:v>
                </c:pt>
                <c:pt idx="1">
                  <c:v>329</c:v>
                </c:pt>
                <c:pt idx="2">
                  <c:v>287</c:v>
                </c:pt>
                <c:pt idx="3">
                  <c:v>216</c:v>
                </c:pt>
                <c:pt idx="4">
                  <c:v>226</c:v>
                </c:pt>
                <c:pt idx="5">
                  <c:v>226</c:v>
                </c:pt>
                <c:pt idx="6">
                  <c:v>232</c:v>
                </c:pt>
              </c:numCache>
            </c:numRef>
          </c:val>
        </c:ser>
        <c:ser>
          <c:idx val="1"/>
          <c:order val="1"/>
          <c:tx>
            <c:strRef>
              <c:f>Munka2!$A$54</c:f>
              <c:strCache>
                <c:ptCount val="1"/>
                <c:pt idx="0">
                  <c:v>oktatás kulturális intézmények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Munka2!$B$52:$H$52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Munka2!$B$54:$H$54</c:f>
              <c:numCache>
                <c:formatCode>General</c:formatCode>
                <c:ptCount val="7"/>
                <c:pt idx="0">
                  <c:v>2304</c:v>
                </c:pt>
                <c:pt idx="1">
                  <c:v>2240</c:v>
                </c:pt>
                <c:pt idx="2">
                  <c:v>2089</c:v>
                </c:pt>
                <c:pt idx="3">
                  <c:v>724</c:v>
                </c:pt>
                <c:pt idx="4">
                  <c:v>745</c:v>
                </c:pt>
                <c:pt idx="5">
                  <c:v>739</c:v>
                </c:pt>
                <c:pt idx="6">
                  <c:v>667.45</c:v>
                </c:pt>
              </c:numCache>
            </c:numRef>
          </c:val>
        </c:ser>
        <c:ser>
          <c:idx val="2"/>
          <c:order val="2"/>
          <c:tx>
            <c:strRef>
              <c:f>Munka2!$A$55</c:f>
              <c:strCache>
                <c:ptCount val="1"/>
                <c:pt idx="0">
                  <c:v>szociális egészségügyi intézmények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3"/>
              <c:layout>
                <c:manualLayout>
                  <c:x val="1.02697345835161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Munka2!$B$52:$H$52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Munka2!$B$55:$H$55</c:f>
              <c:numCache>
                <c:formatCode>General</c:formatCode>
                <c:ptCount val="7"/>
                <c:pt idx="0">
                  <c:v>314</c:v>
                </c:pt>
                <c:pt idx="1">
                  <c:v>309</c:v>
                </c:pt>
                <c:pt idx="2">
                  <c:v>296</c:v>
                </c:pt>
                <c:pt idx="3">
                  <c:v>244</c:v>
                </c:pt>
                <c:pt idx="4">
                  <c:v>244</c:v>
                </c:pt>
                <c:pt idx="5">
                  <c:v>245</c:v>
                </c:pt>
                <c:pt idx="6">
                  <c:v>245</c:v>
                </c:pt>
              </c:numCache>
            </c:numRef>
          </c:val>
        </c:ser>
        <c:ser>
          <c:idx val="3"/>
          <c:order val="3"/>
          <c:tx>
            <c:strRef>
              <c:f>Munka2!$A$56</c:f>
              <c:strCache>
                <c:ptCount val="1"/>
                <c:pt idx="0">
                  <c:v>kommunális intézmények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Munka2!$B$52:$H$52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Munka2!$B$56:$H$56</c:f>
              <c:numCache>
                <c:formatCode>General</c:formatCode>
                <c:ptCount val="7"/>
                <c:pt idx="0">
                  <c:v>126</c:v>
                </c:pt>
                <c:pt idx="1">
                  <c:v>126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140"/>
        <c:shape val="box"/>
        <c:axId val="158956808"/>
        <c:axId val="158953280"/>
        <c:axId val="0"/>
      </c:bar3DChart>
      <c:catAx>
        <c:axId val="158956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58953280"/>
        <c:crosses val="autoZero"/>
        <c:auto val="1"/>
        <c:lblAlgn val="ctr"/>
        <c:lblOffset val="100"/>
        <c:noMultiLvlLbl val="0"/>
      </c:catAx>
      <c:valAx>
        <c:axId val="15895328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58956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 smtClean="0"/>
              <a:t>Á</a:t>
            </a:r>
            <a:r>
              <a:rPr lang="en-US" dirty="0" err="1" smtClean="0"/>
              <a:t>llami</a:t>
            </a:r>
            <a:r>
              <a:rPr lang="en-US" dirty="0" smtClean="0"/>
              <a:t> </a:t>
            </a:r>
            <a:r>
              <a:rPr lang="en-US" dirty="0" err="1"/>
              <a:t>támogatások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30"/>
      <c:rotY val="50"/>
      <c:depthPercent val="100"/>
      <c:rAngAx val="0"/>
      <c:perspective val="2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137239401445853"/>
          <c:w val="1"/>
          <c:h val="0.64625342205792846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1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1"/>
            <c:bubble3D val="0"/>
            <c:explosion val="16"/>
            <c:spPr>
              <a:solidFill>
                <a:schemeClr val="accent1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3"/>
            <c:bubble3D val="0"/>
            <c:explosion val="23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8,5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dirty="0" smtClean="0"/>
                      <a:t>40,8%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24,3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/>
                      <a:t>26,4%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'[Microsoft PowerPoint programbeli  diagram]Munka1'!$A$37:$A$40</c:f>
              <c:strCache>
                <c:ptCount val="4"/>
                <c:pt idx="0">
                  <c:v>működésre</c:v>
                </c:pt>
                <c:pt idx="1">
                  <c:v>köznevelésre</c:v>
                </c:pt>
                <c:pt idx="2">
                  <c:v>szociális, gyermekjóléti</c:v>
                </c:pt>
                <c:pt idx="3">
                  <c:v>kulturális feladatra</c:v>
                </c:pt>
              </c:strCache>
            </c:strRef>
          </c:cat>
          <c:val>
            <c:numRef>
              <c:f>'[Microsoft PowerPoint programbeli  diagram]Munka1'!$B$37:$B$40</c:f>
              <c:numCache>
                <c:formatCode>#,##0</c:formatCode>
                <c:ptCount val="4"/>
                <c:pt idx="0">
                  <c:v>243029</c:v>
                </c:pt>
                <c:pt idx="1">
                  <c:v>1165433</c:v>
                </c:pt>
                <c:pt idx="2">
                  <c:v>693299</c:v>
                </c:pt>
                <c:pt idx="3">
                  <c:v>755647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159158134205241"/>
          <c:y val="0.80149477331676255"/>
          <c:w val="0.7336115096603063"/>
          <c:h val="9.73798096897858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r>
              <a:rPr lang="hu-HU" dirty="0" smtClean="0"/>
              <a:t>B</a:t>
            </a:r>
            <a:r>
              <a:rPr lang="en-US" dirty="0" err="1" smtClean="0"/>
              <a:t>evételek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30"/>
      <c:rotY val="50"/>
      <c:depthPercent val="100"/>
      <c:rAngAx val="0"/>
      <c:perspective val="2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3870381573726479"/>
          <c:w val="1"/>
          <c:h val="0.68168949610595053"/>
        </c:manualLayout>
      </c:layout>
      <c:pie3DChart>
        <c:varyColors val="1"/>
        <c:ser>
          <c:idx val="0"/>
          <c:order val="0"/>
          <c:explosion val="35"/>
          <c:dPt>
            <c:idx val="0"/>
            <c:bubble3D val="0"/>
            <c:explosion val="18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1"/>
            <c:bubble3D val="0"/>
            <c:explosion val="1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2"/>
            <c:bubble3D val="0"/>
            <c:explosion val="19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3"/>
            <c:bubble3D val="0"/>
            <c:explosion val="39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4"/>
            <c:bubble3D val="0"/>
            <c:explosion val="8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35,9%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1,3%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27,2%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4,6%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4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'[Microsoft PowerPoint programbeli  diagram]Munka1'!$A$28:$A$32</c:f>
              <c:strCache>
                <c:ptCount val="5"/>
                <c:pt idx="0">
                  <c:v>működési bevétel</c:v>
                </c:pt>
                <c:pt idx="1">
                  <c:v>helyi adó</c:v>
                </c:pt>
                <c:pt idx="2">
                  <c:v>gépjárműadó</c:v>
                </c:pt>
                <c:pt idx="3">
                  <c:v>felhalmozási bevétel</c:v>
                </c:pt>
                <c:pt idx="4">
                  <c:v>pénzmaradvány</c:v>
                </c:pt>
              </c:strCache>
            </c:strRef>
          </c:cat>
          <c:val>
            <c:numRef>
              <c:f>'[Microsoft PowerPoint programbeli  diagram]Munka1'!$B$28:$B$32</c:f>
              <c:numCache>
                <c:formatCode>#,##0</c:formatCode>
                <c:ptCount val="5"/>
                <c:pt idx="0">
                  <c:v>5128046</c:v>
                </c:pt>
                <c:pt idx="1">
                  <c:v>5945000</c:v>
                </c:pt>
                <c:pt idx="2">
                  <c:v>210000</c:v>
                </c:pt>
                <c:pt idx="3">
                  <c:v>4504061</c:v>
                </c:pt>
                <c:pt idx="4">
                  <c:v>759486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325315427074566"/>
          <c:y val="0.77157390496783418"/>
          <c:w val="0.72908163109752"/>
          <c:h val="0.12701723879986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0"/>
      <c:depthPercent val="100"/>
      <c:rAngAx val="0"/>
      <c:perspective val="2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7.4421059814026483E-2"/>
          <c:w val="1"/>
          <c:h val="0.6124910443857301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/>
          </c:spPr>
          <c:explosion val="28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2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3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5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'[Microsoft PowerPoint programbeli  diagram]Munka1'!$A$13:$A$18</c:f>
              <c:strCache>
                <c:ptCount val="6"/>
                <c:pt idx="0">
                  <c:v>bérek</c:v>
                </c:pt>
                <c:pt idx="1">
                  <c:v>bérjárulékok</c:v>
                </c:pt>
                <c:pt idx="2">
                  <c:v>működési kiadás</c:v>
                </c:pt>
                <c:pt idx="3">
                  <c:v>működési támogatás</c:v>
                </c:pt>
                <c:pt idx="4">
                  <c:v>fejlesztési kiadás</c:v>
                </c:pt>
                <c:pt idx="5">
                  <c:v>tartalékok</c:v>
                </c:pt>
              </c:strCache>
            </c:strRef>
          </c:cat>
          <c:val>
            <c:numRef>
              <c:f>'[Microsoft PowerPoint programbeli  diagram]Munka1'!$B$13:$B$18</c:f>
              <c:numCache>
                <c:formatCode>#,##0</c:formatCode>
                <c:ptCount val="6"/>
                <c:pt idx="0">
                  <c:v>2988706</c:v>
                </c:pt>
                <c:pt idx="1">
                  <c:v>817909</c:v>
                </c:pt>
                <c:pt idx="2">
                  <c:v>4223676</c:v>
                </c:pt>
                <c:pt idx="3">
                  <c:v>2327827</c:v>
                </c:pt>
                <c:pt idx="4">
                  <c:v>4983304</c:v>
                </c:pt>
                <c:pt idx="5">
                  <c:v>1205171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544418781385509"/>
          <c:y val="0.74139730327026798"/>
          <c:w val="0.58570778882117158"/>
          <c:h val="0.161935132922164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 smtClean="0"/>
              <a:t>Fejlesztési kiadások</a:t>
            </a:r>
            <a:endParaRPr lang="hu-H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30"/>
      <c:rotY val="50"/>
      <c:depthPercent val="100"/>
      <c:rAngAx val="0"/>
      <c:perspective val="2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3848289201803551"/>
          <c:w val="1"/>
          <c:h val="0.69629412327781404"/>
        </c:manualLayout>
      </c:layout>
      <c:pie3DChart>
        <c:varyColors val="1"/>
        <c:ser>
          <c:idx val="0"/>
          <c:order val="0"/>
          <c:explosion val="16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'[Microsoft PowerPoint programbeli  diagram]Munka1'!$A$95:$A$98</c:f>
              <c:strCache>
                <c:ptCount val="4"/>
                <c:pt idx="0">
                  <c:v>Beruházás</c:v>
                </c:pt>
                <c:pt idx="1">
                  <c:v>Felújítás</c:v>
                </c:pt>
                <c:pt idx="2">
                  <c:v>Egyéb</c:v>
                </c:pt>
                <c:pt idx="3">
                  <c:v>Tartalék </c:v>
                </c:pt>
              </c:strCache>
            </c:strRef>
          </c:cat>
          <c:val>
            <c:numRef>
              <c:f>'[Microsoft PowerPoint programbeli  diagram]Munka1'!$B$95:$B$98</c:f>
              <c:numCache>
                <c:formatCode>#,##0</c:formatCode>
                <c:ptCount val="4"/>
                <c:pt idx="0">
                  <c:v>1462216</c:v>
                </c:pt>
                <c:pt idx="1">
                  <c:v>3351434</c:v>
                </c:pt>
                <c:pt idx="2">
                  <c:v>169654</c:v>
                </c:pt>
                <c:pt idx="3">
                  <c:v>800000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192850823939751"/>
          <c:y val="0.80208312703411044"/>
          <c:w val="0.65560794378027021"/>
          <c:h val="0.137656869929165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Működési kiadások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30"/>
      <c:rotY val="50"/>
      <c:depthPercent val="100"/>
      <c:rAngAx val="0"/>
      <c:perspective val="2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9365469509742492"/>
          <c:w val="1"/>
          <c:h val="0.60162062393235705"/>
        </c:manualLayout>
      </c:layout>
      <c:pie3DChart>
        <c:varyColors val="1"/>
        <c:ser>
          <c:idx val="0"/>
          <c:order val="0"/>
          <c:explosion val="24"/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4"/>
            <c:bubble3D val="0"/>
            <c:explosion val="32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5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'[Microsoft PowerPoint programbeli  diagram]Munka1'!$A$114:$A$119</c:f>
              <c:strCache>
                <c:ptCount val="6"/>
                <c:pt idx="0">
                  <c:v>Személyi kiadások</c:v>
                </c:pt>
                <c:pt idx="1">
                  <c:v>Járulékok</c:v>
                </c:pt>
                <c:pt idx="2">
                  <c:v>Dologi kiadások </c:v>
                </c:pt>
                <c:pt idx="3">
                  <c:v>Ellátottak pénzbeli juttatásai</c:v>
                </c:pt>
                <c:pt idx="4">
                  <c:v>Egyéb működési kiadások </c:v>
                </c:pt>
                <c:pt idx="5">
                  <c:v>Tartalékok </c:v>
                </c:pt>
              </c:strCache>
            </c:strRef>
          </c:cat>
          <c:val>
            <c:numRef>
              <c:f>'[Microsoft PowerPoint programbeli  diagram]Munka1'!$B$114:$B$119</c:f>
              <c:numCache>
                <c:formatCode>#,##0</c:formatCode>
                <c:ptCount val="6"/>
                <c:pt idx="0">
                  <c:v>2988706</c:v>
                </c:pt>
                <c:pt idx="1">
                  <c:v>817909</c:v>
                </c:pt>
                <c:pt idx="2">
                  <c:v>4081044</c:v>
                </c:pt>
                <c:pt idx="3">
                  <c:v>142632</c:v>
                </c:pt>
                <c:pt idx="4">
                  <c:v>2327827</c:v>
                </c:pt>
                <c:pt idx="5">
                  <c:v>405171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151928653929362"/>
          <c:y val="0.78098383548765515"/>
          <c:w val="0.81570421704195584"/>
          <c:h val="0.171096746980510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hu-HU" sz="11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Adatok ezer Ft-ban</a:t>
            </a:r>
            <a:endParaRPr lang="en-US" sz="11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83646641161936564"/>
          <c:y val="2.81285907566815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Munka2!$O$24</c:f>
              <c:strCache>
                <c:ptCount val="1"/>
                <c:pt idx="0">
                  <c:v>egy lakosra jutó bevétel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Munka2!$P$23:$V$23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Munka2!$P$24:$V$24</c:f>
              <c:numCache>
                <c:formatCode>General</c:formatCode>
                <c:ptCount val="7"/>
                <c:pt idx="0">
                  <c:v>293</c:v>
                </c:pt>
                <c:pt idx="1">
                  <c:v>269</c:v>
                </c:pt>
                <c:pt idx="2">
                  <c:v>251</c:v>
                </c:pt>
                <c:pt idx="3">
                  <c:v>190</c:v>
                </c:pt>
                <c:pt idx="4">
                  <c:v>293</c:v>
                </c:pt>
                <c:pt idx="5">
                  <c:v>284</c:v>
                </c:pt>
                <c:pt idx="6">
                  <c:v>228</c:v>
                </c:pt>
              </c:numCache>
            </c:numRef>
          </c:val>
        </c:ser>
        <c:ser>
          <c:idx val="1"/>
          <c:order val="1"/>
          <c:tx>
            <c:strRef>
              <c:f>Munka2!$O$25</c:f>
              <c:strCache>
                <c:ptCount val="1"/>
                <c:pt idx="0">
                  <c:v>egy lakosra jutó helyi adó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Munka2!$P$23:$V$23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Munka2!$P$25:$V$25</c:f>
              <c:numCache>
                <c:formatCode>General</c:formatCode>
                <c:ptCount val="7"/>
                <c:pt idx="0">
                  <c:v>55</c:v>
                </c:pt>
                <c:pt idx="1">
                  <c:v>54</c:v>
                </c:pt>
                <c:pt idx="2">
                  <c:v>59</c:v>
                </c:pt>
                <c:pt idx="3">
                  <c:v>65</c:v>
                </c:pt>
                <c:pt idx="4">
                  <c:v>69</c:v>
                </c:pt>
                <c:pt idx="5">
                  <c:v>75</c:v>
                </c:pt>
                <c:pt idx="6">
                  <c:v>82</c:v>
                </c:pt>
              </c:numCache>
            </c:numRef>
          </c:val>
        </c:ser>
        <c:ser>
          <c:idx val="2"/>
          <c:order val="2"/>
          <c:tx>
            <c:strRef>
              <c:f>Munka2!$O$26</c:f>
              <c:strCache>
                <c:ptCount val="1"/>
                <c:pt idx="0">
                  <c:v>egy lakosra jutó állami támogatás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Munka2!$P$23:$V$23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Munka2!$P$26:$V$26</c:f>
              <c:numCache>
                <c:formatCode>General</c:formatCode>
                <c:ptCount val="7"/>
                <c:pt idx="0">
                  <c:v>117</c:v>
                </c:pt>
                <c:pt idx="1">
                  <c:v>113</c:v>
                </c:pt>
                <c:pt idx="2">
                  <c:v>109</c:v>
                </c:pt>
                <c:pt idx="3">
                  <c:v>92</c:v>
                </c:pt>
                <c:pt idx="4">
                  <c:v>150</c:v>
                </c:pt>
                <c:pt idx="5">
                  <c:v>120</c:v>
                </c:pt>
                <c:pt idx="6">
                  <c:v>104</c:v>
                </c:pt>
              </c:numCache>
            </c:numRef>
          </c:val>
        </c:ser>
        <c:ser>
          <c:idx val="3"/>
          <c:order val="3"/>
          <c:tx>
            <c:strRef>
              <c:f>Munka2!$O$27</c:f>
              <c:strCache>
                <c:ptCount val="1"/>
                <c:pt idx="0">
                  <c:v>egy lakosra jutó szja bevétel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34432180339261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58241352544465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7912067627223291E-3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721724387130596E-2"/>
                  <c:y val="1.822688831411601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666656821745703E-2"/>
                      <c:h val="6.4745552639253412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1.172160901696310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Munka2!$P$23:$V$23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Munka2!$P$27:$V$27</c:f>
              <c:numCache>
                <c:formatCode>General</c:formatCode>
                <c:ptCount val="7"/>
                <c:pt idx="0">
                  <c:v>22</c:v>
                </c:pt>
                <c:pt idx="1">
                  <c:v>21</c:v>
                </c:pt>
                <c:pt idx="2">
                  <c:v>20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140"/>
        <c:shape val="box"/>
        <c:axId val="158403792"/>
        <c:axId val="158402224"/>
        <c:axId val="0"/>
      </c:bar3DChart>
      <c:catAx>
        <c:axId val="15840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58402224"/>
        <c:crosses val="autoZero"/>
        <c:auto val="1"/>
        <c:lblAlgn val="ctr"/>
        <c:lblOffset val="100"/>
        <c:noMultiLvlLbl val="0"/>
      </c:catAx>
      <c:valAx>
        <c:axId val="1584022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58403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hu-H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hu-H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hu-H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hu-HU"/>
          </a:p>
        </c:txPr>
      </c:legendEntry>
      <c:layout>
        <c:manualLayout>
          <c:xMode val="edge"/>
          <c:yMode val="edge"/>
          <c:x val="6.740409739457244E-2"/>
          <c:y val="0.93519010176670125"/>
          <c:w val="0.8769134142278181"/>
          <c:h val="3.70320986686013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937952213862902E-2"/>
          <c:y val="4.7206813302914291E-2"/>
          <c:w val="0.94530588988573916"/>
          <c:h val="0.793359127302958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Munka2!$O$33:$Q$33</c:f>
              <c:strCache>
                <c:ptCount val="3"/>
                <c:pt idx="0">
                  <c:v>egy lakosra jutó szociális kiadás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Munka2!$R$32:$X$32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Munka2!$R$33:$X$33</c:f>
              <c:numCache>
                <c:formatCode>General</c:formatCode>
                <c:ptCount val="7"/>
                <c:pt idx="0">
                  <c:v>21</c:v>
                </c:pt>
                <c:pt idx="1">
                  <c:v>20</c:v>
                </c:pt>
                <c:pt idx="2">
                  <c:v>18</c:v>
                </c:pt>
                <c:pt idx="3">
                  <c:v>16</c:v>
                </c:pt>
                <c:pt idx="4">
                  <c:v>28</c:v>
                </c:pt>
                <c:pt idx="5">
                  <c:v>36</c:v>
                </c:pt>
                <c:pt idx="6">
                  <c:v>37</c:v>
                </c:pt>
              </c:numCache>
            </c:numRef>
          </c:val>
        </c:ser>
        <c:ser>
          <c:idx val="1"/>
          <c:order val="1"/>
          <c:tx>
            <c:strRef>
              <c:f>Munka2!$O$34:$Q$34</c:f>
              <c:strCache>
                <c:ptCount val="3"/>
                <c:pt idx="0">
                  <c:v>egy lakosra jutó oktatási,sport közművelődési kiadás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Munka2!$R$32:$X$32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Munka2!$R$34:$X$34</c:f>
              <c:numCache>
                <c:formatCode>General</c:formatCode>
                <c:ptCount val="7"/>
                <c:pt idx="0">
                  <c:v>125</c:v>
                </c:pt>
                <c:pt idx="1">
                  <c:v>124</c:v>
                </c:pt>
                <c:pt idx="2">
                  <c:v>113</c:v>
                </c:pt>
                <c:pt idx="3">
                  <c:v>73</c:v>
                </c:pt>
                <c:pt idx="4">
                  <c:v>63</c:v>
                </c:pt>
                <c:pt idx="5">
                  <c:v>73</c:v>
                </c:pt>
                <c:pt idx="6">
                  <c:v>52</c:v>
                </c:pt>
              </c:numCache>
            </c:numRef>
          </c:val>
        </c:ser>
        <c:ser>
          <c:idx val="2"/>
          <c:order val="2"/>
          <c:tx>
            <c:strRef>
              <c:f>Munka2!$O$35:$Q$35</c:f>
              <c:strCache>
                <c:ptCount val="3"/>
                <c:pt idx="0">
                  <c:v>egy lakosra jutó kommunális kiadás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142857142857121E-3"/>
                  <c:y val="-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1428571428571426E-3"/>
                  <c:y val="-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80952380952381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Munka2!$R$32:$X$32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Munka2!$R$35:$X$35</c:f>
              <c:numCache>
                <c:formatCode>General</c:formatCode>
                <c:ptCount val="7"/>
                <c:pt idx="0">
                  <c:v>31</c:v>
                </c:pt>
                <c:pt idx="1">
                  <c:v>31</c:v>
                </c:pt>
                <c:pt idx="2">
                  <c:v>22</c:v>
                </c:pt>
                <c:pt idx="3">
                  <c:v>24</c:v>
                </c:pt>
                <c:pt idx="4">
                  <c:v>32</c:v>
                </c:pt>
                <c:pt idx="5">
                  <c:v>33</c:v>
                </c:pt>
                <c:pt idx="6">
                  <c:v>34</c:v>
                </c:pt>
              </c:numCache>
            </c:numRef>
          </c:val>
        </c:ser>
        <c:ser>
          <c:idx val="3"/>
          <c:order val="3"/>
          <c:tx>
            <c:strRef>
              <c:f>Munka2!$O$36:$Q$36</c:f>
              <c:strCache>
                <c:ptCount val="3"/>
                <c:pt idx="0">
                  <c:v>egy lakosra jutó igazgatási kiadás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dLbl>
              <c:idx val="4"/>
              <c:layout>
                <c:manualLayout>
                  <c:x val="1.4285714285714285E-2"/>
                  <c:y val="-7.27504823315428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Munka2!$R$32:$X$32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Munka2!$R$36:$X$36</c:f>
              <c:numCache>
                <c:formatCode>General</c:formatCode>
                <c:ptCount val="7"/>
                <c:pt idx="0">
                  <c:v>27</c:v>
                </c:pt>
                <c:pt idx="1">
                  <c:v>24</c:v>
                </c:pt>
                <c:pt idx="2">
                  <c:v>21</c:v>
                </c:pt>
                <c:pt idx="3">
                  <c:v>16</c:v>
                </c:pt>
                <c:pt idx="4">
                  <c:v>16</c:v>
                </c:pt>
                <c:pt idx="5">
                  <c:v>15</c:v>
                </c:pt>
                <c:pt idx="6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140"/>
        <c:shape val="box"/>
        <c:axId val="158406928"/>
        <c:axId val="158407320"/>
        <c:axId val="0"/>
      </c:bar3DChart>
      <c:catAx>
        <c:axId val="15840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58407320"/>
        <c:crosses val="autoZero"/>
        <c:auto val="1"/>
        <c:lblAlgn val="ctr"/>
        <c:lblOffset val="100"/>
        <c:noMultiLvlLbl val="0"/>
      </c:catAx>
      <c:valAx>
        <c:axId val="15840732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5840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hu-H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hu-H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hu-H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hu-HU"/>
          </a:p>
        </c:txPr>
      </c:legendEntry>
      <c:layout>
        <c:manualLayout>
          <c:xMode val="edge"/>
          <c:yMode val="edge"/>
          <c:x val="0"/>
          <c:y val="0.8811080822330879"/>
          <c:w val="1"/>
          <c:h val="8.97863000728402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hu-HU" sz="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datok</a:t>
            </a:r>
            <a:r>
              <a:rPr lang="en-US" sz="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forintban</a:t>
            </a:r>
            <a:endParaRPr lang="en-US" sz="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87318639415158983"/>
          <c:y val="4.16665843060126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Munka3!$A$9</c:f>
              <c:strCache>
                <c:ptCount val="1"/>
                <c:pt idx="0">
                  <c:v>egy lakosra jutó kv-i hiány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0"/>
                  <c:y val="-4.1839212236816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05616273525768E-3"/>
                  <c:y val="-5.0207054684179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3352054245086872E-3"/>
                  <c:y val="-5.0207054684179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7913933353849785E-17"/>
                  <c:y val="-5.0207054684179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7913933353849785E-17"/>
                  <c:y val="-4.1839212236816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Munka3!$C$8:$H$8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Munka3!$C$9:$H$9</c:f>
              <c:numCache>
                <c:formatCode>General</c:formatCode>
                <c:ptCount val="6"/>
                <c:pt idx="0">
                  <c:v>33526</c:v>
                </c:pt>
                <c:pt idx="1">
                  <c:v>16551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Munka3!$A$10</c:f>
              <c:strCache>
                <c:ptCount val="1"/>
                <c:pt idx="0">
                  <c:v>egy lakosra jutó hiteltörlesztés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6.6760271225429465E-3"/>
                  <c:y val="-3.9049931421028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644462947543714E-2"/>
                  <c:y val="-2.3148148148148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352054245085892E-3"/>
                  <c:y val="-3.9049931421028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352054245085892E-3"/>
                  <c:y val="-3.9049821606823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261371192890397E-2"/>
                      <c:h val="3.8673488325102749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9.7913933353849785E-17"/>
                  <c:y val="-3.9049931421028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Munka3!$C$8:$H$8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Munka3!$C$10:$H$10</c:f>
              <c:numCache>
                <c:formatCode>General</c:formatCode>
                <c:ptCount val="6"/>
                <c:pt idx="0">
                  <c:v>10530</c:v>
                </c:pt>
                <c:pt idx="1">
                  <c:v>20254</c:v>
                </c:pt>
                <c:pt idx="2">
                  <c:v>13370</c:v>
                </c:pt>
                <c:pt idx="3">
                  <c:v>6352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6"/>
        <c:gapDepth val="178"/>
        <c:shape val="box"/>
        <c:axId val="158400264"/>
        <c:axId val="158400656"/>
        <c:axId val="0"/>
      </c:bar3DChart>
      <c:catAx>
        <c:axId val="158400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8400656"/>
        <c:crosses val="autoZero"/>
        <c:auto val="1"/>
        <c:lblAlgn val="ctr"/>
        <c:lblOffset val="100"/>
        <c:noMultiLvlLbl val="0"/>
      </c:catAx>
      <c:valAx>
        <c:axId val="15840065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8400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98C74B-87B6-446D-8340-BD86549F4BD1}" type="doc">
      <dgm:prSet loTypeId="urn:microsoft.com/office/officeart/2005/8/layout/radial1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BD4A24D1-E35D-44E3-ABB0-7735ED935ADF}">
      <dgm:prSet phldrT="[Szöveg]" custT="1"/>
      <dgm:spPr/>
      <dgm:t>
        <a:bodyPr/>
        <a:lstStyle/>
        <a:p>
          <a:r>
            <a:rPr lang="hu-HU" sz="2200" dirty="0" smtClean="0"/>
            <a:t>16,5 milliárd  </a:t>
          </a:r>
          <a:endParaRPr lang="hu-HU" sz="2200" dirty="0"/>
        </a:p>
      </dgm:t>
    </dgm:pt>
    <dgm:pt modelId="{CBB45D32-E451-48DE-9568-B1B45CC26B7E}" type="parTrans" cxnId="{D39355A8-6217-45A5-9529-89B172651AA1}">
      <dgm:prSet/>
      <dgm:spPr/>
      <dgm:t>
        <a:bodyPr/>
        <a:lstStyle/>
        <a:p>
          <a:endParaRPr lang="hu-HU"/>
        </a:p>
      </dgm:t>
    </dgm:pt>
    <dgm:pt modelId="{07E72761-A164-4FEB-9AB8-CB5FFAD640F5}" type="sibTrans" cxnId="{D39355A8-6217-45A5-9529-89B172651AA1}">
      <dgm:prSet/>
      <dgm:spPr/>
      <dgm:t>
        <a:bodyPr/>
        <a:lstStyle/>
        <a:p>
          <a:endParaRPr lang="hu-HU"/>
        </a:p>
      </dgm:t>
    </dgm:pt>
    <dgm:pt modelId="{E5872255-15CE-42F3-BA4D-06A94651A75C}">
      <dgm:prSet phldrT="[Szöveg]"/>
      <dgm:spPr>
        <a:solidFill>
          <a:srgbClr val="002060"/>
        </a:solidFill>
      </dgm:spPr>
      <dgm:t>
        <a:bodyPr/>
        <a:lstStyle/>
        <a:p>
          <a:r>
            <a:rPr lang="hu-HU" b="1" dirty="0"/>
            <a:t>fejlesztés </a:t>
          </a:r>
          <a:r>
            <a:rPr lang="hu-HU" b="0" dirty="0" smtClean="0"/>
            <a:t>5,7</a:t>
          </a:r>
          <a:r>
            <a:rPr lang="hu-HU" dirty="0" smtClean="0"/>
            <a:t> </a:t>
          </a:r>
          <a:r>
            <a:rPr lang="hu-HU" dirty="0"/>
            <a:t>milliárd</a:t>
          </a:r>
        </a:p>
      </dgm:t>
    </dgm:pt>
    <dgm:pt modelId="{DC626A32-47F7-4C01-97C8-A8B469577AEB}" type="parTrans" cxnId="{6D9005CE-5435-4A35-911B-9C471443382C}">
      <dgm:prSet/>
      <dgm:spPr/>
      <dgm:t>
        <a:bodyPr/>
        <a:lstStyle/>
        <a:p>
          <a:endParaRPr lang="hu-HU"/>
        </a:p>
      </dgm:t>
    </dgm:pt>
    <dgm:pt modelId="{73BE484A-E247-4DB7-872C-565C0C8952ED}" type="sibTrans" cxnId="{6D9005CE-5435-4A35-911B-9C471443382C}">
      <dgm:prSet/>
      <dgm:spPr/>
      <dgm:t>
        <a:bodyPr/>
        <a:lstStyle/>
        <a:p>
          <a:endParaRPr lang="hu-HU"/>
        </a:p>
      </dgm:t>
    </dgm:pt>
    <dgm:pt modelId="{B9B06E13-AEE6-4257-A743-BE0756FC6920}">
      <dgm:prSet phldrT="[Szöveg]"/>
      <dgm:spPr>
        <a:solidFill>
          <a:srgbClr val="00B0F0"/>
        </a:solidFill>
      </dgm:spPr>
      <dgm:t>
        <a:bodyPr/>
        <a:lstStyle/>
        <a:p>
          <a:r>
            <a:rPr lang="hu-HU" b="1" dirty="0"/>
            <a:t>működés </a:t>
          </a:r>
          <a:r>
            <a:rPr lang="hu-HU" b="0" dirty="0" smtClean="0"/>
            <a:t>6,9</a:t>
          </a:r>
          <a:r>
            <a:rPr lang="hu-HU" dirty="0" smtClean="0"/>
            <a:t> </a:t>
          </a:r>
          <a:r>
            <a:rPr lang="hu-HU" dirty="0"/>
            <a:t>milliárd</a:t>
          </a:r>
        </a:p>
      </dgm:t>
    </dgm:pt>
    <dgm:pt modelId="{660AD933-3D53-4C7D-BD44-327CE5A88B39}" type="parTrans" cxnId="{90DAB08B-51C2-400B-8FB4-0AD62A0C2412}">
      <dgm:prSet/>
      <dgm:spPr/>
      <dgm:t>
        <a:bodyPr/>
        <a:lstStyle/>
        <a:p>
          <a:endParaRPr lang="hu-HU"/>
        </a:p>
      </dgm:t>
    </dgm:pt>
    <dgm:pt modelId="{DBF4BA21-957C-4C8F-AF4D-86F183E1A031}" type="sibTrans" cxnId="{90DAB08B-51C2-400B-8FB4-0AD62A0C2412}">
      <dgm:prSet/>
      <dgm:spPr/>
      <dgm:t>
        <a:bodyPr/>
        <a:lstStyle/>
        <a:p>
          <a:endParaRPr lang="hu-HU"/>
        </a:p>
      </dgm:t>
    </dgm:pt>
    <dgm:pt modelId="{DF5A4C28-D61B-4B1E-B8D1-A3D6C708A91F}">
      <dgm:prSet phldrT="[Szöveg]"/>
      <dgm:spPr/>
      <dgm:t>
        <a:bodyPr/>
        <a:lstStyle/>
        <a:p>
          <a:r>
            <a:rPr lang="hu-HU" b="1" dirty="0"/>
            <a:t>bérek </a:t>
          </a:r>
        </a:p>
        <a:p>
          <a:r>
            <a:rPr lang="hu-HU" dirty="0" smtClean="0"/>
            <a:t>3,9 milliárd </a:t>
          </a:r>
          <a:endParaRPr lang="hu-HU" dirty="0"/>
        </a:p>
      </dgm:t>
    </dgm:pt>
    <dgm:pt modelId="{32C7559D-BAE5-412C-9267-EEAE70C35CF8}" type="sibTrans" cxnId="{45E5A90D-0013-4822-8D8B-DBD90E495A0E}">
      <dgm:prSet/>
      <dgm:spPr/>
      <dgm:t>
        <a:bodyPr/>
        <a:lstStyle/>
        <a:p>
          <a:endParaRPr lang="hu-HU"/>
        </a:p>
      </dgm:t>
    </dgm:pt>
    <dgm:pt modelId="{000770DA-F0DC-490B-89FC-908CB86C2604}" type="parTrans" cxnId="{45E5A90D-0013-4822-8D8B-DBD90E495A0E}">
      <dgm:prSet/>
      <dgm:spPr/>
      <dgm:t>
        <a:bodyPr/>
        <a:lstStyle/>
        <a:p>
          <a:endParaRPr lang="hu-HU"/>
        </a:p>
      </dgm:t>
    </dgm:pt>
    <dgm:pt modelId="{EBA964E0-019E-4766-A77C-8709F381060A}" type="pres">
      <dgm:prSet presAssocID="{3E98C74B-87B6-446D-8340-BD86549F4BD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AF04FAA-431B-4EFA-B409-AC539FC1B6FC}" type="pres">
      <dgm:prSet presAssocID="{BD4A24D1-E35D-44E3-ABB0-7735ED935ADF}" presName="centerShape" presStyleLbl="node0" presStyleIdx="0" presStyleCnt="1" custLinFactNeighborX="3075" custLinFactNeighborY="-968"/>
      <dgm:spPr/>
      <dgm:t>
        <a:bodyPr/>
        <a:lstStyle/>
        <a:p>
          <a:endParaRPr lang="hu-HU"/>
        </a:p>
      </dgm:t>
    </dgm:pt>
    <dgm:pt modelId="{FDCF70BB-462C-4815-B981-327D51AEFA22}" type="pres">
      <dgm:prSet presAssocID="{000770DA-F0DC-490B-89FC-908CB86C2604}" presName="Name9" presStyleLbl="parChTrans1D2" presStyleIdx="0" presStyleCnt="3"/>
      <dgm:spPr/>
      <dgm:t>
        <a:bodyPr/>
        <a:lstStyle/>
        <a:p>
          <a:endParaRPr lang="hu-HU"/>
        </a:p>
      </dgm:t>
    </dgm:pt>
    <dgm:pt modelId="{4567310A-108C-4C3A-8A0B-664F88BED092}" type="pres">
      <dgm:prSet presAssocID="{000770DA-F0DC-490B-89FC-908CB86C2604}" presName="connTx" presStyleLbl="parChTrans1D2" presStyleIdx="0" presStyleCnt="3"/>
      <dgm:spPr/>
      <dgm:t>
        <a:bodyPr/>
        <a:lstStyle/>
        <a:p>
          <a:endParaRPr lang="hu-HU"/>
        </a:p>
      </dgm:t>
    </dgm:pt>
    <dgm:pt modelId="{CB24446D-78B4-40F6-B480-2F336BCD6A9A}" type="pres">
      <dgm:prSet presAssocID="{DF5A4C28-D61B-4B1E-B8D1-A3D6C708A91F}" presName="node" presStyleLbl="node1" presStyleIdx="0" presStyleCnt="3" custRadScaleRad="105822" custRadScaleInc="533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71460C7-211A-4362-AF9A-518B465DFC80}" type="pres">
      <dgm:prSet presAssocID="{DC626A32-47F7-4C01-97C8-A8B469577AEB}" presName="Name9" presStyleLbl="parChTrans1D2" presStyleIdx="1" presStyleCnt="3"/>
      <dgm:spPr/>
      <dgm:t>
        <a:bodyPr/>
        <a:lstStyle/>
        <a:p>
          <a:endParaRPr lang="hu-HU"/>
        </a:p>
      </dgm:t>
    </dgm:pt>
    <dgm:pt modelId="{55ED3780-785F-4C15-922F-F79898EA5FB2}" type="pres">
      <dgm:prSet presAssocID="{DC626A32-47F7-4C01-97C8-A8B469577AEB}" presName="connTx" presStyleLbl="parChTrans1D2" presStyleIdx="1" presStyleCnt="3"/>
      <dgm:spPr/>
      <dgm:t>
        <a:bodyPr/>
        <a:lstStyle/>
        <a:p>
          <a:endParaRPr lang="hu-HU"/>
        </a:p>
      </dgm:t>
    </dgm:pt>
    <dgm:pt modelId="{A75908C4-6C32-4C0A-BC3F-1D9CB3CBEDFB}" type="pres">
      <dgm:prSet presAssocID="{E5872255-15CE-42F3-BA4D-06A94651A75C}" presName="node" presStyleLbl="node1" presStyleIdx="1" presStyleCnt="3" custRadScaleRad="104192" custRadScaleInc="-139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88BEEFB-1CFF-43B1-B925-0A4DB8AAFD37}" type="pres">
      <dgm:prSet presAssocID="{660AD933-3D53-4C7D-BD44-327CE5A88B39}" presName="Name9" presStyleLbl="parChTrans1D2" presStyleIdx="2" presStyleCnt="3"/>
      <dgm:spPr/>
      <dgm:t>
        <a:bodyPr/>
        <a:lstStyle/>
        <a:p>
          <a:endParaRPr lang="hu-HU"/>
        </a:p>
      </dgm:t>
    </dgm:pt>
    <dgm:pt modelId="{71F8F5E9-AB61-442F-A817-5E861F19177F}" type="pres">
      <dgm:prSet presAssocID="{660AD933-3D53-4C7D-BD44-327CE5A88B39}" presName="connTx" presStyleLbl="parChTrans1D2" presStyleIdx="2" presStyleCnt="3"/>
      <dgm:spPr/>
      <dgm:t>
        <a:bodyPr/>
        <a:lstStyle/>
        <a:p>
          <a:endParaRPr lang="hu-HU"/>
        </a:p>
      </dgm:t>
    </dgm:pt>
    <dgm:pt modelId="{517BFAC0-12CD-4CC2-8418-A0A2C7FECED7}" type="pres">
      <dgm:prSet presAssocID="{B9B06E13-AEE6-4257-A743-BE0756FC6920}" presName="node" presStyleLbl="node1" presStyleIdx="2" presStyleCnt="3" custRadScaleRad="94336" custRadScaleInc="1449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B4AE954-69A5-42A7-9456-89416A5C43F0}" type="presOf" srcId="{3E98C74B-87B6-446D-8340-BD86549F4BD1}" destId="{EBA964E0-019E-4766-A77C-8709F381060A}" srcOrd="0" destOrd="0" presId="urn:microsoft.com/office/officeart/2005/8/layout/radial1"/>
    <dgm:cxn modelId="{2745C8B7-B888-4D49-A38B-9F756CBBBFE9}" type="presOf" srcId="{660AD933-3D53-4C7D-BD44-327CE5A88B39}" destId="{A88BEEFB-1CFF-43B1-B925-0A4DB8AAFD37}" srcOrd="0" destOrd="0" presId="urn:microsoft.com/office/officeart/2005/8/layout/radial1"/>
    <dgm:cxn modelId="{A424754F-85CA-4F6E-9514-84727DCBE52E}" type="presOf" srcId="{B9B06E13-AEE6-4257-A743-BE0756FC6920}" destId="{517BFAC0-12CD-4CC2-8418-A0A2C7FECED7}" srcOrd="0" destOrd="0" presId="urn:microsoft.com/office/officeart/2005/8/layout/radial1"/>
    <dgm:cxn modelId="{76C97E3C-31A6-486C-AE57-2E85E6B50C5C}" type="presOf" srcId="{E5872255-15CE-42F3-BA4D-06A94651A75C}" destId="{A75908C4-6C32-4C0A-BC3F-1D9CB3CBEDFB}" srcOrd="0" destOrd="0" presId="urn:microsoft.com/office/officeart/2005/8/layout/radial1"/>
    <dgm:cxn modelId="{E006B6FC-A043-4129-833A-10BA24F00911}" type="presOf" srcId="{000770DA-F0DC-490B-89FC-908CB86C2604}" destId="{FDCF70BB-462C-4815-B981-327D51AEFA22}" srcOrd="0" destOrd="0" presId="urn:microsoft.com/office/officeart/2005/8/layout/radial1"/>
    <dgm:cxn modelId="{D39355A8-6217-45A5-9529-89B172651AA1}" srcId="{3E98C74B-87B6-446D-8340-BD86549F4BD1}" destId="{BD4A24D1-E35D-44E3-ABB0-7735ED935ADF}" srcOrd="0" destOrd="0" parTransId="{CBB45D32-E451-48DE-9568-B1B45CC26B7E}" sibTransId="{07E72761-A164-4FEB-9AB8-CB5FFAD640F5}"/>
    <dgm:cxn modelId="{8E4A4180-06AA-4DBE-9614-F7A16F7B62BF}" type="presOf" srcId="{DC626A32-47F7-4C01-97C8-A8B469577AEB}" destId="{B71460C7-211A-4362-AF9A-518B465DFC80}" srcOrd="0" destOrd="0" presId="urn:microsoft.com/office/officeart/2005/8/layout/radial1"/>
    <dgm:cxn modelId="{A2910335-D375-48A4-BB5B-FFF35ACAB171}" type="presOf" srcId="{DF5A4C28-D61B-4B1E-B8D1-A3D6C708A91F}" destId="{CB24446D-78B4-40F6-B480-2F336BCD6A9A}" srcOrd="0" destOrd="0" presId="urn:microsoft.com/office/officeart/2005/8/layout/radial1"/>
    <dgm:cxn modelId="{66EF6A05-B328-4B12-9A60-DF34B96668D8}" type="presOf" srcId="{000770DA-F0DC-490B-89FC-908CB86C2604}" destId="{4567310A-108C-4C3A-8A0B-664F88BED092}" srcOrd="1" destOrd="0" presId="urn:microsoft.com/office/officeart/2005/8/layout/radial1"/>
    <dgm:cxn modelId="{90DAB08B-51C2-400B-8FB4-0AD62A0C2412}" srcId="{BD4A24D1-E35D-44E3-ABB0-7735ED935ADF}" destId="{B9B06E13-AEE6-4257-A743-BE0756FC6920}" srcOrd="2" destOrd="0" parTransId="{660AD933-3D53-4C7D-BD44-327CE5A88B39}" sibTransId="{DBF4BA21-957C-4C8F-AF4D-86F183E1A031}"/>
    <dgm:cxn modelId="{6D9005CE-5435-4A35-911B-9C471443382C}" srcId="{BD4A24D1-E35D-44E3-ABB0-7735ED935ADF}" destId="{E5872255-15CE-42F3-BA4D-06A94651A75C}" srcOrd="1" destOrd="0" parTransId="{DC626A32-47F7-4C01-97C8-A8B469577AEB}" sibTransId="{73BE484A-E247-4DB7-872C-565C0C8952ED}"/>
    <dgm:cxn modelId="{B32A6958-57AF-4656-882D-0A27B1ACF1DE}" type="presOf" srcId="{660AD933-3D53-4C7D-BD44-327CE5A88B39}" destId="{71F8F5E9-AB61-442F-A817-5E861F19177F}" srcOrd="1" destOrd="0" presId="urn:microsoft.com/office/officeart/2005/8/layout/radial1"/>
    <dgm:cxn modelId="{D4A4D550-3C12-4049-B049-6039EF61E436}" type="presOf" srcId="{BD4A24D1-E35D-44E3-ABB0-7735ED935ADF}" destId="{2AF04FAA-431B-4EFA-B409-AC539FC1B6FC}" srcOrd="0" destOrd="0" presId="urn:microsoft.com/office/officeart/2005/8/layout/radial1"/>
    <dgm:cxn modelId="{649300A0-6DC5-4397-BD9A-868BC4873C6F}" type="presOf" srcId="{DC626A32-47F7-4C01-97C8-A8B469577AEB}" destId="{55ED3780-785F-4C15-922F-F79898EA5FB2}" srcOrd="1" destOrd="0" presId="urn:microsoft.com/office/officeart/2005/8/layout/radial1"/>
    <dgm:cxn modelId="{45E5A90D-0013-4822-8D8B-DBD90E495A0E}" srcId="{BD4A24D1-E35D-44E3-ABB0-7735ED935ADF}" destId="{DF5A4C28-D61B-4B1E-B8D1-A3D6C708A91F}" srcOrd="0" destOrd="0" parTransId="{000770DA-F0DC-490B-89FC-908CB86C2604}" sibTransId="{32C7559D-BAE5-412C-9267-EEAE70C35CF8}"/>
    <dgm:cxn modelId="{02FDF622-AAEC-4675-AD98-465A9A09C141}" type="presParOf" srcId="{EBA964E0-019E-4766-A77C-8709F381060A}" destId="{2AF04FAA-431B-4EFA-B409-AC539FC1B6FC}" srcOrd="0" destOrd="0" presId="urn:microsoft.com/office/officeart/2005/8/layout/radial1"/>
    <dgm:cxn modelId="{11B191DF-3DD5-49CE-88B8-997EDA111C19}" type="presParOf" srcId="{EBA964E0-019E-4766-A77C-8709F381060A}" destId="{FDCF70BB-462C-4815-B981-327D51AEFA22}" srcOrd="1" destOrd="0" presId="urn:microsoft.com/office/officeart/2005/8/layout/radial1"/>
    <dgm:cxn modelId="{106EDDC0-D66A-4189-A592-C6910B830ED6}" type="presParOf" srcId="{FDCF70BB-462C-4815-B981-327D51AEFA22}" destId="{4567310A-108C-4C3A-8A0B-664F88BED092}" srcOrd="0" destOrd="0" presId="urn:microsoft.com/office/officeart/2005/8/layout/radial1"/>
    <dgm:cxn modelId="{060BC425-EFDD-4F6E-B0EF-5CC92A93F9CA}" type="presParOf" srcId="{EBA964E0-019E-4766-A77C-8709F381060A}" destId="{CB24446D-78B4-40F6-B480-2F336BCD6A9A}" srcOrd="2" destOrd="0" presId="urn:microsoft.com/office/officeart/2005/8/layout/radial1"/>
    <dgm:cxn modelId="{CA75F8AA-3224-4BFD-8A3B-9C6E2C344D96}" type="presParOf" srcId="{EBA964E0-019E-4766-A77C-8709F381060A}" destId="{B71460C7-211A-4362-AF9A-518B465DFC80}" srcOrd="3" destOrd="0" presId="urn:microsoft.com/office/officeart/2005/8/layout/radial1"/>
    <dgm:cxn modelId="{EF0B1A07-B99D-4D82-B45E-45C58A503FB7}" type="presParOf" srcId="{B71460C7-211A-4362-AF9A-518B465DFC80}" destId="{55ED3780-785F-4C15-922F-F79898EA5FB2}" srcOrd="0" destOrd="0" presId="urn:microsoft.com/office/officeart/2005/8/layout/radial1"/>
    <dgm:cxn modelId="{E81FE22B-C9AD-40B7-B6EB-D33C28D68406}" type="presParOf" srcId="{EBA964E0-019E-4766-A77C-8709F381060A}" destId="{A75908C4-6C32-4C0A-BC3F-1D9CB3CBEDFB}" srcOrd="4" destOrd="0" presId="urn:microsoft.com/office/officeart/2005/8/layout/radial1"/>
    <dgm:cxn modelId="{9F9A1195-7D1B-456D-BEDA-AC4E2CABE73F}" type="presParOf" srcId="{EBA964E0-019E-4766-A77C-8709F381060A}" destId="{A88BEEFB-1CFF-43B1-B925-0A4DB8AAFD37}" srcOrd="5" destOrd="0" presId="urn:microsoft.com/office/officeart/2005/8/layout/radial1"/>
    <dgm:cxn modelId="{0EC6780F-0998-47E5-ACBB-9D426AFF2989}" type="presParOf" srcId="{A88BEEFB-1CFF-43B1-B925-0A4DB8AAFD37}" destId="{71F8F5E9-AB61-442F-A817-5E861F19177F}" srcOrd="0" destOrd="0" presId="urn:microsoft.com/office/officeart/2005/8/layout/radial1"/>
    <dgm:cxn modelId="{85980F69-3E41-4C92-8575-4D69518A9068}" type="presParOf" srcId="{EBA964E0-019E-4766-A77C-8709F381060A}" destId="{517BFAC0-12CD-4CC2-8418-A0A2C7FECED7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04FAA-431B-4EFA-B409-AC539FC1B6FC}">
      <dsp:nvSpPr>
        <dsp:cNvPr id="0" name=""/>
        <dsp:cNvSpPr/>
      </dsp:nvSpPr>
      <dsp:spPr>
        <a:xfrm>
          <a:off x="2232380" y="1760923"/>
          <a:ext cx="1368003" cy="13680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16,5 milliárd  </a:t>
          </a:r>
          <a:endParaRPr lang="hu-HU" sz="2200" kern="1200" dirty="0"/>
        </a:p>
      </dsp:txBody>
      <dsp:txXfrm>
        <a:off x="2432719" y="1961262"/>
        <a:ext cx="967325" cy="967325"/>
      </dsp:txXfrm>
    </dsp:sp>
    <dsp:sp modelId="{FDCF70BB-462C-4815-B981-327D51AEFA22}">
      <dsp:nvSpPr>
        <dsp:cNvPr id="0" name=""/>
        <dsp:cNvSpPr/>
      </dsp:nvSpPr>
      <dsp:spPr>
        <a:xfrm rot="16191700">
          <a:off x="2717794" y="1542531"/>
          <a:ext cx="392925" cy="43863"/>
        </a:xfrm>
        <a:custGeom>
          <a:avLst/>
          <a:gdLst/>
          <a:ahLst/>
          <a:cxnLst/>
          <a:rect l="0" t="0" r="0" b="0"/>
          <a:pathLst>
            <a:path>
              <a:moveTo>
                <a:pt x="0" y="21931"/>
              </a:moveTo>
              <a:lnTo>
                <a:pt x="392925" y="2193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 rot="10800000">
        <a:off x="2904433" y="1554640"/>
        <a:ext cx="19646" cy="19646"/>
      </dsp:txXfrm>
    </dsp:sp>
    <dsp:sp modelId="{CB24446D-78B4-40F6-B480-2F336BCD6A9A}">
      <dsp:nvSpPr>
        <dsp:cNvPr id="0" name=""/>
        <dsp:cNvSpPr/>
      </dsp:nvSpPr>
      <dsp:spPr>
        <a:xfrm>
          <a:off x="2228129" y="0"/>
          <a:ext cx="1368003" cy="13680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b="1" kern="1200" dirty="0"/>
            <a:t>bérek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3,9 milliárd </a:t>
          </a:r>
          <a:endParaRPr lang="hu-HU" sz="1500" kern="1200" dirty="0"/>
        </a:p>
      </dsp:txBody>
      <dsp:txXfrm>
        <a:off x="2428468" y="200339"/>
        <a:ext cx="967325" cy="967325"/>
      </dsp:txXfrm>
    </dsp:sp>
    <dsp:sp modelId="{B71460C7-211A-4362-AF9A-518B465DFC80}">
      <dsp:nvSpPr>
        <dsp:cNvPr id="0" name=""/>
        <dsp:cNvSpPr/>
      </dsp:nvSpPr>
      <dsp:spPr>
        <a:xfrm rot="1440137">
          <a:off x="3523968" y="2782464"/>
          <a:ext cx="399423" cy="43863"/>
        </a:xfrm>
        <a:custGeom>
          <a:avLst/>
          <a:gdLst/>
          <a:ahLst/>
          <a:cxnLst/>
          <a:rect l="0" t="0" r="0" b="0"/>
          <a:pathLst>
            <a:path>
              <a:moveTo>
                <a:pt x="0" y="21931"/>
              </a:moveTo>
              <a:lnTo>
                <a:pt x="399423" y="2193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3713694" y="2794410"/>
        <a:ext cx="19971" cy="19971"/>
      </dsp:txXfrm>
    </dsp:sp>
    <dsp:sp modelId="{A75908C4-6C32-4C0A-BC3F-1D9CB3CBEDFB}">
      <dsp:nvSpPr>
        <dsp:cNvPr id="0" name=""/>
        <dsp:cNvSpPr/>
      </dsp:nvSpPr>
      <dsp:spPr>
        <a:xfrm>
          <a:off x="3846976" y="2479865"/>
          <a:ext cx="1368003" cy="1368003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b="1" kern="1200" dirty="0"/>
            <a:t>fejlesztés </a:t>
          </a:r>
          <a:r>
            <a:rPr lang="hu-HU" sz="1500" b="0" kern="1200" dirty="0" smtClean="0"/>
            <a:t>5,7</a:t>
          </a:r>
          <a:r>
            <a:rPr lang="hu-HU" sz="1500" kern="1200" dirty="0" smtClean="0"/>
            <a:t> </a:t>
          </a:r>
          <a:r>
            <a:rPr lang="hu-HU" sz="1500" kern="1200" dirty="0"/>
            <a:t>milliárd</a:t>
          </a:r>
        </a:p>
      </dsp:txBody>
      <dsp:txXfrm>
        <a:off x="4047315" y="2680204"/>
        <a:ext cx="967325" cy="967325"/>
      </dsp:txXfrm>
    </dsp:sp>
    <dsp:sp modelId="{A88BEEFB-1CFF-43B1-B925-0A4DB8AAFD37}">
      <dsp:nvSpPr>
        <dsp:cNvPr id="0" name=""/>
        <dsp:cNvSpPr/>
      </dsp:nvSpPr>
      <dsp:spPr>
        <a:xfrm rot="9536543">
          <a:off x="1866222" y="2745303"/>
          <a:ext cx="426062" cy="43863"/>
        </a:xfrm>
        <a:custGeom>
          <a:avLst/>
          <a:gdLst/>
          <a:ahLst/>
          <a:cxnLst/>
          <a:rect l="0" t="0" r="0" b="0"/>
          <a:pathLst>
            <a:path>
              <a:moveTo>
                <a:pt x="0" y="21931"/>
              </a:moveTo>
              <a:lnTo>
                <a:pt x="426062" y="2193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 rot="10800000">
        <a:off x="2068602" y="2756583"/>
        <a:ext cx="21303" cy="21303"/>
      </dsp:txXfrm>
    </dsp:sp>
    <dsp:sp modelId="{517BFAC0-12CD-4CC2-8418-A0A2C7FECED7}">
      <dsp:nvSpPr>
        <dsp:cNvPr id="0" name=""/>
        <dsp:cNvSpPr/>
      </dsp:nvSpPr>
      <dsp:spPr>
        <a:xfrm>
          <a:off x="558122" y="2405543"/>
          <a:ext cx="1368003" cy="1368003"/>
        </a:xfrm>
        <a:prstGeom prst="ellipse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b="1" kern="1200" dirty="0"/>
            <a:t>működés </a:t>
          </a:r>
          <a:r>
            <a:rPr lang="hu-HU" sz="1500" b="0" kern="1200" dirty="0" smtClean="0"/>
            <a:t>6,9</a:t>
          </a:r>
          <a:r>
            <a:rPr lang="hu-HU" sz="1500" kern="1200" dirty="0" smtClean="0"/>
            <a:t> </a:t>
          </a:r>
          <a:r>
            <a:rPr lang="hu-HU" sz="1500" kern="1200" dirty="0"/>
            <a:t>milliárd</a:t>
          </a:r>
        </a:p>
      </dsp:txBody>
      <dsp:txXfrm>
        <a:off x="758461" y="2605882"/>
        <a:ext cx="967325" cy="967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0.83752</cdr:x>
      <cdr:y>0.07837</cdr:y>
    </cdr:from>
    <cdr:to>
      <cdr:x>0.98023</cdr:x>
      <cdr:y>0.12463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7910973" y="415219"/>
          <a:ext cx="1348034" cy="245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Adatok ezer Ft-ban</a:t>
          </a:r>
          <a:endParaRPr lang="hu-HU" sz="11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3792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3792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914400" y="17684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Készült a PH Gazdasági Igazgatóságán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2FD135-03A6-43BF-99E2-965BA5894CA6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18211"/>
      </p:ext>
    </p:extLst>
  </p:cSld>
  <p:clrMapOvr>
    <a:masterClrMapping/>
  </p:clrMapOvr>
  <p:transition spd="slow" advTm="46400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Készült a PH Gazdasági Igazgatóságán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9239B-F187-4026-BC68-E8B509B4D3A4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242919"/>
      </p:ext>
    </p:extLst>
  </p:cSld>
  <p:clrMapOvr>
    <a:masterClrMapping/>
  </p:clrMapOvr>
  <p:transition spd="slow" advTm="464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Készült a PH Gazdasági Igazgatóságán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39DA4-5BB4-491F-9C7A-7B012EF6D0E6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379768"/>
      </p:ext>
    </p:extLst>
  </p:cSld>
  <p:clrMapOvr>
    <a:masterClrMapping/>
  </p:clrMapOvr>
  <p:transition spd="slow" advTm="46400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Készült a PH Gazdasági Igazgatóságán</a:t>
            </a:r>
          </a:p>
        </p:txBody>
      </p:sp>
      <p:sp>
        <p:nvSpPr>
          <p:cNvPr id="8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94369-671D-499A-8C8E-D953962A8F75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336381"/>
      </p:ext>
    </p:extLst>
  </p:cSld>
  <p:clrMapOvr>
    <a:masterClrMapping/>
  </p:clrMapOvr>
  <p:transition spd="slow" advTm="46400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Készült a PH Gazdasági Igazgatóságán</a:t>
            </a: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957A7-FEE1-43CE-9EF7-D68285A46955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611030"/>
      </p:ext>
    </p:extLst>
  </p:cSld>
  <p:clrMapOvr>
    <a:masterClrMapping/>
  </p:clrMapOvr>
  <p:transition spd="slow" advTm="46400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Cím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iagram helye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Készült a PH Gazdasági Igazgatóságán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FAF09-EFD4-4764-A156-28ABA1030571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668730"/>
      </p:ext>
    </p:extLst>
  </p:cSld>
  <p:clrMapOvr>
    <a:masterClrMapping/>
  </p:clrMapOvr>
  <p:transition spd="slow" advTm="464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Készült a PH Gazdasági Igazgatóságán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9732A-2A2F-4008-B1FF-8B857CB77748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026779"/>
      </p:ext>
    </p:extLst>
  </p:cSld>
  <p:clrMapOvr>
    <a:masterClrMapping/>
  </p:clrMapOvr>
  <p:transition spd="slow" advTm="464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Készült a PH Gazdasági Igazgatóságán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05887-D095-4D7D-B67B-8A0C6BB9FA64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507220"/>
      </p:ext>
    </p:extLst>
  </p:cSld>
  <p:clrMapOvr>
    <a:masterClrMapping/>
  </p:clrMapOvr>
  <p:transition spd="slow" advTm="464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Készült a PH Gazdasági Igazgatóságán</a:t>
            </a: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451B2-5FBB-4284-8D1B-DBB9110C5932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98136"/>
      </p:ext>
    </p:extLst>
  </p:cSld>
  <p:clrMapOvr>
    <a:masterClrMapping/>
  </p:clrMapOvr>
  <p:transition spd="slow" advTm="464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Készült a PH Gazdasági Igazgatóságán</a:t>
            </a:r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2DB41-22C6-4DB8-91E4-058D9C7564BC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5503"/>
      </p:ext>
    </p:extLst>
  </p:cSld>
  <p:clrMapOvr>
    <a:masterClrMapping/>
  </p:clrMapOvr>
  <p:transition spd="slow" advTm="464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Készült a PH Gazdasági Igazgatóságán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DDE28-0D75-4F07-B852-719CAAAA1805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999480"/>
      </p:ext>
    </p:extLst>
  </p:cSld>
  <p:clrMapOvr>
    <a:masterClrMapping/>
  </p:clrMapOvr>
  <p:transition spd="slow" advTm="464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Készült a PH Gazdasági Igazgatóságán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6B43C-F4B1-4403-9F4E-505B7C945578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26877"/>
      </p:ext>
    </p:extLst>
  </p:cSld>
  <p:clrMapOvr>
    <a:masterClrMapping/>
  </p:clrMapOvr>
  <p:transition spd="slow" advTm="464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Készült a PH Gazdasági Igazgatóságán</a:t>
            </a: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F9511-3017-4AF3-AF0E-B9AA4A2BAD64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030431"/>
      </p:ext>
    </p:extLst>
  </p:cSld>
  <p:clrMapOvr>
    <a:masterClrMapping/>
  </p:clrMapOvr>
  <p:transition spd="slow" advTm="464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Készült a PH Gazdasági Igazgatóságán</a:t>
            </a: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ABEB8-FB7E-4DD9-B4C2-1B342EE39505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959333"/>
      </p:ext>
    </p:extLst>
  </p:cSld>
  <p:clrMapOvr>
    <a:masterClrMapping/>
  </p:clrMapOvr>
  <p:transition spd="slow" advTm="464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3686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6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6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7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7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7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7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7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7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7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7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7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7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8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8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8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8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8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8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8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8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8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8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9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9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9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9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9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9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9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9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9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89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90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sz="180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3690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3690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3690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3690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78563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u-HU">
                <a:solidFill>
                  <a:srgbClr val="FFFFFF"/>
                </a:solidFill>
              </a:rPr>
              <a:t>Készült a PH Gazdasági Igazgatóságán</a:t>
            </a:r>
          </a:p>
        </p:txBody>
      </p:sp>
      <p:sp>
        <p:nvSpPr>
          <p:cNvPr id="3690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477603-B315-4A45-B33A-D4AB54D18AF3}" type="slidenum">
              <a:rPr lang="hu-H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30702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slow" advTm="464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1" grpId="0"/>
      <p:bldP spid="36902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690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690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690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690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690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Készült a PH Gazdasági Igazgatóságán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383030" y="535057"/>
            <a:ext cx="9189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Szolnok tovább épül”</a:t>
            </a:r>
            <a:endParaRPr lang="hu-H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619250" y="1563624"/>
            <a:ext cx="8953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Összefoglaló a 2016.évi költségvetésről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81819886"/>
              </p:ext>
            </p:extLst>
          </p:nvPr>
        </p:nvGraphicFramePr>
        <p:xfrm>
          <a:off x="2770632" y="2209955"/>
          <a:ext cx="5613781" cy="4068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546754" y="2460397"/>
            <a:ext cx="30165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ezt az összeget a város 72.548 lakója részére egyenlő mértékben  szeretnénk elosztani, akkor egy lakosnak 228.078 Ft jutna.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8026400" y="2460397"/>
            <a:ext cx="40022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Naponta 45,21 millió Ft-t használhatunk fel a közkiadásokra melyből 10,4 millió Ft a foglalkoztatottak bér és járulékaira,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19,01 millió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 az üzemeltetésre, 15,8 millió Ft a fejlesztésekre kerül kifizetésre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970979"/>
      </p:ext>
    </p:extLst>
  </p:cSld>
  <p:clrMapOvr>
    <a:masterClrMapping/>
  </p:clrMapOvr>
  <p:transition spd="slow" advTm="464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350"/>
                            </p:stCondLst>
                            <p:childTnLst>
                              <p:par>
                                <p:cTn id="12" presetID="55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650"/>
                            </p:stCondLst>
                            <p:childTnLst>
                              <p:par>
                                <p:cTn id="1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F04FAA-431B-4EFA-B409-AC539FC1B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F04FAA-431B-4EFA-B409-AC539FC1B6FC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F04FAA-431B-4EFA-B409-AC539FC1B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2AF04FAA-431B-4EFA-B409-AC539FC1B6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650"/>
                            </p:stCondLst>
                            <p:childTnLst>
                              <p:par>
                                <p:cTn id="2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CF70BB-462C-4815-B981-327D51AEF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CF70BB-462C-4815-B981-327D51AEFA22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CF70BB-462C-4815-B981-327D51AEF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FDCF70BB-462C-4815-B981-327D51AEFA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650"/>
                            </p:stCondLst>
                            <p:childTnLst>
                              <p:par>
                                <p:cTn id="3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24446D-78B4-40F6-B480-2F336BCD6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24446D-78B4-40F6-B480-2F336BCD6A9A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24446D-78B4-40F6-B480-2F336BCD6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graphicEl>
                                              <a:dgm id="{CB24446D-78B4-40F6-B480-2F336BCD6A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650"/>
                            </p:stCondLst>
                            <p:childTnLst>
                              <p:par>
                                <p:cTn id="3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1460C7-211A-4362-AF9A-518B465DFC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1460C7-211A-4362-AF9A-518B465DFC80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1460C7-211A-4362-AF9A-518B465DFC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graphicEl>
                                              <a:dgm id="{B71460C7-211A-4362-AF9A-518B465DFC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650"/>
                            </p:stCondLst>
                            <p:childTnLst>
                              <p:par>
                                <p:cTn id="4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5908C4-6C32-4C0A-BC3F-1D9CB3CBE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5908C4-6C32-4C0A-BC3F-1D9CB3CBEDFB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5908C4-6C32-4C0A-BC3F-1D9CB3CBE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graphicEl>
                                              <a:dgm id="{A75908C4-6C32-4C0A-BC3F-1D9CB3CBED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650"/>
                            </p:stCondLst>
                            <p:childTnLst>
                              <p:par>
                                <p:cTn id="4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8BEEFB-1CFF-43B1-B925-0A4DB8AAFD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8BEEFB-1CFF-43B1-B925-0A4DB8AAFD37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8BEEFB-1CFF-43B1-B925-0A4DB8AAFD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graphicEl>
                                              <a:dgm id="{A88BEEFB-1CFF-43B1-B925-0A4DB8AAFD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650"/>
                            </p:stCondLst>
                            <p:childTnLst>
                              <p:par>
                                <p:cTn id="5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7BFAC0-12CD-4CC2-8418-A0A2C7FEC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7BFAC0-12CD-4CC2-8418-A0A2C7FECED7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7BFAC0-12CD-4CC2-8418-A0A2C7FEC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graphicEl>
                                              <a:dgm id="{517BFAC0-12CD-4CC2-8418-A0A2C7FECE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650"/>
                            </p:stCondLst>
                            <p:childTnLst>
                              <p:par>
                                <p:cTn id="60" presetID="37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150"/>
                            </p:stCondLst>
                            <p:childTnLst>
                              <p:par>
                                <p:cTn id="67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2" build="p"/>
      <p:bldGraphic spid="6" grpId="0">
        <p:bldSub>
          <a:bldDgm bld="one"/>
        </p:bldSub>
      </p:bldGraphic>
      <p:bldP spid="4" grpId="1" build="allAtOnce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solidFill>
                  <a:srgbClr val="FFFFFF"/>
                </a:solidFill>
              </a:rPr>
              <a:t>Készült a PH Gazdasági Igazgatóságán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938527" y="539496"/>
            <a:ext cx="8525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Költségvetési intézményekben foglalkoztatottak száma 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2101060"/>
              </p:ext>
            </p:extLst>
          </p:nvPr>
        </p:nvGraphicFramePr>
        <p:xfrm>
          <a:off x="1268083" y="810883"/>
          <a:ext cx="9591594" cy="5467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9596431"/>
      </p:ext>
    </p:extLst>
  </p:cSld>
  <p:clrMapOvr>
    <a:masterClrMapping/>
  </p:clrMapOvr>
  <p:transition spd="slow" advTm="464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0" decel="100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" decel="1000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0" decel="1000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0" decel="100000" fill="hold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0" decel="100000" fill="hold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0" decel="100000" fill="hold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50" decel="100000" fill="hold"/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50" decel="100000" fill="hold"/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0" decel="100000" fill="hold"/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50" decel="100000" fill="hold"/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50" decel="100000" fill="hold"/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50" decel="100000" fill="hold"/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50" decel="100000" fill="hold"/>
                                        <p:tgtEl>
                                          <p:spTgt spid="4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000"/>
                            </p:stCondLst>
                            <p:childTnLst>
                              <p:par>
                                <p:cTn id="102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50" decel="100000" fill="hold"/>
                                        <p:tgtEl>
                                          <p:spTgt spid="4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7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50" decel="100000" fill="hold"/>
                                        <p:tgtEl>
                                          <p:spTgt spid="4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50" decel="100000" fill="hold"/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450" decel="100000" fill="hold"/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decel="100000" fill="hold"/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00"/>
                            </p:stCondLst>
                            <p:childTnLst>
                              <p:par>
                                <p:cTn id="138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450" decel="100000" fill="hold"/>
                                        <p:tgtEl>
                                          <p:spTgt spid="4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0"/>
                            </p:stCondLst>
                            <p:childTnLst>
                              <p:par>
                                <p:cTn id="145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450" decel="100000" fill="hold"/>
                                        <p:tgtEl>
                                          <p:spTgt spid="4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6000"/>
                            </p:stCondLst>
                            <p:childTnLst>
                              <p:par>
                                <p:cTn id="152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450" decel="100000" fill="hold"/>
                                        <p:tgtEl>
                                          <p:spTgt spid="4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7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450" decel="100000" fill="hold"/>
                                        <p:tgtEl>
                                          <p:spTgt spid="4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450" decel="100000" fill="hold"/>
                                        <p:tgtEl>
                                          <p:spTgt spid="4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">
                                            <p:graphicEl>
                                              <a:chart seriesIdx="3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">
                                            <p:graphicEl>
                                              <a:chart seriesIdx="3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450" decel="100000" fill="hold"/>
                                        <p:tgtEl>
                                          <p:spTgt spid="4">
                                            <p:graphicEl>
                                              <a:chart seriesIdx="3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000"/>
                            </p:stCondLst>
                            <p:childTnLst>
                              <p:par>
                                <p:cTn id="181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">
                                            <p:graphicEl>
                                              <a:chart seriesIdx="3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">
                                            <p:graphicEl>
                                              <a:chart seriesIdx="3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450" decel="100000" fill="hold"/>
                                        <p:tgtEl>
                                          <p:spTgt spid="4">
                                            <p:graphicEl>
                                              <a:chart seriesIdx="3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8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4">
                                            <p:graphicEl>
                                              <a:chart seriesIdx="3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">
                                            <p:graphicEl>
                                              <a:chart seriesIdx="3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450" decel="100000" fill="hold"/>
                                        <p:tgtEl>
                                          <p:spTgt spid="4">
                                            <p:graphicEl>
                                              <a:chart seriesIdx="3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0"/>
                            </p:stCondLst>
                            <p:childTnLst>
                              <p:par>
                                <p:cTn id="195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">
                                            <p:graphicEl>
                                              <a:chart seriesIdx="3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">
                                            <p:graphicEl>
                                              <a:chart seriesIdx="3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450" decel="100000" fill="hold"/>
                                        <p:tgtEl>
                                          <p:spTgt spid="4">
                                            <p:graphicEl>
                                              <a:chart seriesIdx="3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6000"/>
                            </p:stCondLst>
                            <p:childTnLst>
                              <p:par>
                                <p:cTn id="202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4">
                                            <p:graphicEl>
                                              <a:chart seriesIdx="3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">
                                            <p:graphicEl>
                                              <a:chart seriesIdx="3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450" decel="100000" fill="hold"/>
                                        <p:tgtEl>
                                          <p:spTgt spid="4">
                                            <p:graphicEl>
                                              <a:chart seriesIdx="3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7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">
                                            <p:graphicEl>
                                              <a:chart seriesIdx="3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4">
                                            <p:graphicEl>
                                              <a:chart seriesIdx="3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450" decel="100000" fill="hold"/>
                                        <p:tgtEl>
                                          <p:spTgt spid="4">
                                            <p:graphicEl>
                                              <a:chart seriesIdx="3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Chart bld="seriesEl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200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>
          <a:xfrm>
            <a:off x="4165600" y="6349041"/>
            <a:ext cx="3860800" cy="386721"/>
          </a:xfrm>
        </p:spPr>
        <p:txBody>
          <a:bodyPr/>
          <a:lstStyle/>
          <a:p>
            <a:pPr>
              <a:defRPr/>
            </a:pPr>
            <a:r>
              <a:rPr lang="hu-HU" dirty="0" smtClean="0">
                <a:solidFill>
                  <a:srgbClr val="FFFFFF"/>
                </a:solidFill>
              </a:rPr>
              <a:t>Készült a PH Gazdasági Igazgatóságán</a:t>
            </a:r>
            <a:endParaRPr lang="hu-HU" dirty="0">
              <a:solidFill>
                <a:srgbClr val="FFFFFF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643869" y="733092"/>
            <a:ext cx="8604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Honnan származnak a bevételek?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3984874"/>
              </p:ext>
            </p:extLst>
          </p:nvPr>
        </p:nvGraphicFramePr>
        <p:xfrm>
          <a:off x="4097360" y="1018555"/>
          <a:ext cx="6483096" cy="519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735291" y="2479884"/>
            <a:ext cx="38272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Saját bevételek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Állami támogatások működésre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Állami támogatások fejlesztés</a:t>
            </a:r>
            <a:r>
              <a:rPr lang="hu-HU" dirty="0" smtClean="0"/>
              <a:t>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6851634"/>
      </p:ext>
    </p:extLst>
  </p:cSld>
  <p:clrMapOvr>
    <a:masterClrMapping/>
  </p:clrMapOvr>
  <p:transition spd="slow" advTm="464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allAtOnce"/>
      <p:bldGraphic spid="4" grpId="0">
        <p:bldSub>
          <a:bldChart bld="category"/>
        </p:bldSub>
      </p:bldGraphic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>
          <a:xfrm>
            <a:off x="4165600" y="6400799"/>
            <a:ext cx="3860800" cy="334963"/>
          </a:xfrm>
        </p:spPr>
        <p:txBody>
          <a:bodyPr/>
          <a:lstStyle/>
          <a:p>
            <a:pPr>
              <a:defRPr/>
            </a:pPr>
            <a:r>
              <a:rPr lang="hu-HU" dirty="0" smtClean="0">
                <a:solidFill>
                  <a:srgbClr val="FFFFFF"/>
                </a:solidFill>
              </a:rPr>
              <a:t>Készült a PH Gazdasági Igazgatóságán</a:t>
            </a:r>
            <a:endParaRPr lang="hu-HU" dirty="0">
              <a:solidFill>
                <a:srgbClr val="FFFFFF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307521" y="504252"/>
            <a:ext cx="7818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bevételek tartalmi részletei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7071187"/>
              </p:ext>
            </p:extLst>
          </p:nvPr>
        </p:nvGraphicFramePr>
        <p:xfrm>
          <a:off x="5635487" y="1441173"/>
          <a:ext cx="5953538" cy="4837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052168"/>
              </p:ext>
            </p:extLst>
          </p:nvPr>
        </p:nvGraphicFramePr>
        <p:xfrm>
          <a:off x="407504" y="1441174"/>
          <a:ext cx="5575853" cy="4959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6476387"/>
      </p:ext>
    </p:extLst>
  </p:cSld>
  <p:clrMapOvr>
    <a:masterClrMapping/>
  </p:clrMapOvr>
  <p:transition spd="slow" advTm="464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rgbClr val="FFFFFF"/>
                </a:solidFill>
              </a:rPr>
              <a:t>Készült a PH Gazdasági Igazgatóságán</a:t>
            </a:r>
            <a:endParaRPr lang="hu-HU" dirty="0">
              <a:solidFill>
                <a:srgbClr val="FFFFFF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611884" y="661196"/>
            <a:ext cx="6601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Mire fordítjuk a bevételeket?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786478" y="2419766"/>
            <a:ext cx="29128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Bérek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Bérek járuléka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Működési kiadás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Működési támogatás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Fejlesztés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Tartalék 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798535"/>
              </p:ext>
            </p:extLst>
          </p:nvPr>
        </p:nvGraphicFramePr>
        <p:xfrm>
          <a:off x="3140765" y="1184415"/>
          <a:ext cx="8388625" cy="5276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9423092"/>
      </p:ext>
    </p:extLst>
  </p:cSld>
  <p:clrMapOvr>
    <a:masterClrMapping/>
  </p:clrMapOvr>
  <p:transition spd="slow" advTm="464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>
          <a:xfrm>
            <a:off x="4165600" y="6383547"/>
            <a:ext cx="3860800" cy="352216"/>
          </a:xfrm>
        </p:spPr>
        <p:txBody>
          <a:bodyPr/>
          <a:lstStyle/>
          <a:p>
            <a:pPr>
              <a:defRPr/>
            </a:pPr>
            <a:r>
              <a:rPr lang="hu-HU" dirty="0" smtClean="0">
                <a:solidFill>
                  <a:srgbClr val="FFFFFF"/>
                </a:solidFill>
              </a:rPr>
              <a:t>Készült a PH Gazdasági Igazgatóságán</a:t>
            </a:r>
            <a:endParaRPr lang="hu-HU" dirty="0">
              <a:solidFill>
                <a:srgbClr val="FFFFFF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304288" y="603504"/>
            <a:ext cx="7077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Mire használjuk fel a bevételeket?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201972"/>
              </p:ext>
            </p:extLst>
          </p:nvPr>
        </p:nvGraphicFramePr>
        <p:xfrm>
          <a:off x="496957" y="1431235"/>
          <a:ext cx="5128591" cy="4847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1868926"/>
              </p:ext>
            </p:extLst>
          </p:nvPr>
        </p:nvGraphicFramePr>
        <p:xfrm>
          <a:off x="5625548" y="1431234"/>
          <a:ext cx="6152322" cy="5035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073145"/>
      </p:ext>
    </p:extLst>
  </p:cSld>
  <p:clrMapOvr>
    <a:masterClrMapping/>
  </p:clrMapOvr>
  <p:transition spd="slow" advTm="464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solidFill>
                  <a:srgbClr val="FFFFFF"/>
                </a:solidFill>
              </a:rPr>
              <a:t>Készült a PH Gazdasági Igazgatóságán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506776" y="475582"/>
            <a:ext cx="6940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Összehasonlító adatok 1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145605"/>
              </p:ext>
            </p:extLst>
          </p:nvPr>
        </p:nvGraphicFramePr>
        <p:xfrm>
          <a:off x="879895" y="802258"/>
          <a:ext cx="10158894" cy="5683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6193739"/>
      </p:ext>
    </p:extLst>
  </p:cSld>
  <p:clrMapOvr>
    <a:masterClrMapping/>
  </p:clrMapOvr>
  <p:transition spd="slow" advTm="464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0"/>
                            </p:stCondLst>
                            <p:childTnLst>
                              <p:par>
                                <p:cTn id="10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1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">
                                            <p:graphicEl>
                                              <a:chart seriesIdx="3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">
                                            <p:graphicEl>
                                              <a:chart seriesIdx="3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">
                                            <p:graphicEl>
                                              <a:chart seriesIdx="3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">
                                            <p:graphicEl>
                                              <a:chart seriesIdx="3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00"/>
                            </p:stCondLst>
                            <p:childTnLst>
                              <p:par>
                                <p:cTn id="138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">
                                            <p:graphicEl>
                                              <a:chart seriesIdx="3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">
                                            <p:graphicEl>
                                              <a:chart seriesIdx="3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0"/>
                            </p:stCondLst>
                            <p:childTnLst>
                              <p:par>
                                <p:cTn id="143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">
                                            <p:graphicEl>
                                              <a:chart seriesIdx="3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">
                                            <p:graphicEl>
                                              <a:chart seriesIdx="3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6000"/>
                            </p:stCondLst>
                            <p:childTnLst>
                              <p:par>
                                <p:cTn id="148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">
                                            <p:graphicEl>
                                              <a:chart seriesIdx="3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">
                                            <p:graphicEl>
                                              <a:chart seriesIdx="3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">
                                            <p:graphicEl>
                                              <a:chart seriesIdx="3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">
                                            <p:graphicEl>
                                              <a:chart seriesIdx="3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Chart bld="seriesEl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solidFill>
                  <a:srgbClr val="FFFFFF"/>
                </a:solidFill>
              </a:rPr>
              <a:t>Készült a PH Gazdasági Igazgatóságán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553909" y="626411"/>
            <a:ext cx="6940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Összehasonlító adatok 2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3244717"/>
              </p:ext>
            </p:extLst>
          </p:nvPr>
        </p:nvGraphicFramePr>
        <p:xfrm>
          <a:off x="1280159" y="836763"/>
          <a:ext cx="10046324" cy="5611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084363"/>
      </p:ext>
    </p:extLst>
  </p:cSld>
  <p:clrMapOvr>
    <a:masterClrMapping/>
  </p:clrMapOvr>
  <p:transition spd="slow" advTm="464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0"/>
                            </p:stCondLst>
                            <p:childTnLst>
                              <p:par>
                                <p:cTn id="10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1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">
                                            <p:graphicEl>
                                              <a:chart seriesIdx="3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">
                                            <p:graphicEl>
                                              <a:chart seriesIdx="3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">
                                            <p:graphicEl>
                                              <a:chart seriesIdx="3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">
                                            <p:graphicEl>
                                              <a:chart seriesIdx="3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00"/>
                            </p:stCondLst>
                            <p:childTnLst>
                              <p:par>
                                <p:cTn id="138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">
                                            <p:graphicEl>
                                              <a:chart seriesIdx="3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">
                                            <p:graphicEl>
                                              <a:chart seriesIdx="3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0"/>
                            </p:stCondLst>
                            <p:childTnLst>
                              <p:par>
                                <p:cTn id="143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">
                                            <p:graphicEl>
                                              <a:chart seriesIdx="3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">
                                            <p:graphicEl>
                                              <a:chart seriesIdx="3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6000"/>
                            </p:stCondLst>
                            <p:childTnLst>
                              <p:par>
                                <p:cTn id="148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">
                                            <p:graphicEl>
                                              <a:chart seriesIdx="3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">
                                            <p:graphicEl>
                                              <a:chart seriesIdx="3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">
                                            <p:graphicEl>
                                              <a:chart seriesIdx="3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">
                                            <p:graphicEl>
                                              <a:chart seriesIdx="3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Sub>
          <a:bldChart bld="seriesEl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solidFill>
                  <a:srgbClr val="FFFFFF"/>
                </a:solidFill>
              </a:rPr>
              <a:t>Készült a PH Gazdasági Igazgatóságán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157984" y="654692"/>
            <a:ext cx="6940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Összehasonlító adatok 3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034427"/>
              </p:ext>
            </p:extLst>
          </p:nvPr>
        </p:nvGraphicFramePr>
        <p:xfrm>
          <a:off x="1065229" y="1086928"/>
          <a:ext cx="9511645" cy="5191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1917679"/>
      </p:ext>
    </p:extLst>
  </p:cSld>
  <p:clrMapOvr>
    <a:masterClrMapping/>
  </p:clrMapOvr>
  <p:transition spd="slow" advTm="464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Chart bld="seriesEl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solidFill>
                  <a:srgbClr val="FFFFFF"/>
                </a:solidFill>
              </a:rPr>
              <a:t>Készült a PH Gazdasági Igazgatóságán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319528" y="539496"/>
            <a:ext cx="7552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Költségvetési intézmények kiadásai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6177785"/>
              </p:ext>
            </p:extLst>
          </p:nvPr>
        </p:nvGraphicFramePr>
        <p:xfrm>
          <a:off x="1481328" y="871269"/>
          <a:ext cx="9111910" cy="5407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6477061"/>
      </p:ext>
    </p:extLst>
  </p:cSld>
  <p:clrMapOvr>
    <a:masterClrMapping/>
  </p:clrMapOvr>
  <p:transition spd="slow" advTm="464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0"/>
                            </p:stCondLst>
                            <p:childTnLst>
                              <p:par>
                                <p:cTn id="10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1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Chart bld="seriesEl"/>
        </p:bldSub>
      </p:bldGraphic>
    </p:bldLst>
  </p:timing>
</p:sld>
</file>

<file path=ppt/theme/theme1.xml><?xml version="1.0" encoding="utf-8"?>
<a:theme xmlns:a="http://schemas.openxmlformats.org/drawingml/2006/main" name="Mérleg">
  <a:themeElements>
    <a:clrScheme name="Mérleg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Mérleg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érleg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érleg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251</Words>
  <Application>Microsoft Office PowerPoint</Application>
  <PresentationFormat>Szélesvásznú</PresentationFormat>
  <Paragraphs>88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Tahoma</vt:lpstr>
      <vt:lpstr>Times New Roman</vt:lpstr>
      <vt:lpstr>Wingdings</vt:lpstr>
      <vt:lpstr>Mérleg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Kéri József</dc:creator>
  <cp:lastModifiedBy>Kántor Andrea Edit</cp:lastModifiedBy>
  <cp:revision>86</cp:revision>
  <cp:lastPrinted>2016-02-23T13:57:27Z</cp:lastPrinted>
  <dcterms:created xsi:type="dcterms:W3CDTF">2014-02-11T16:11:58Z</dcterms:created>
  <dcterms:modified xsi:type="dcterms:W3CDTF">2016-02-23T14:14:44Z</dcterms:modified>
</cp:coreProperties>
</file>