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Default Extension="doc" ContentType="application/msword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97"/>
  </p:notesMasterIdLst>
  <p:sldIdLst>
    <p:sldId id="271" r:id="rId2"/>
    <p:sldId id="311" r:id="rId3"/>
    <p:sldId id="404" r:id="rId4"/>
    <p:sldId id="410" r:id="rId5"/>
    <p:sldId id="415" r:id="rId6"/>
    <p:sldId id="414" r:id="rId7"/>
    <p:sldId id="411" r:id="rId8"/>
    <p:sldId id="412" r:id="rId9"/>
    <p:sldId id="413" r:id="rId10"/>
    <p:sldId id="405" r:id="rId11"/>
    <p:sldId id="406" r:id="rId12"/>
    <p:sldId id="407" r:id="rId13"/>
    <p:sldId id="389" r:id="rId14"/>
    <p:sldId id="408" r:id="rId15"/>
    <p:sldId id="390" r:id="rId16"/>
    <p:sldId id="272" r:id="rId17"/>
    <p:sldId id="273" r:id="rId18"/>
    <p:sldId id="274" r:id="rId19"/>
    <p:sldId id="277" r:id="rId20"/>
    <p:sldId id="278" r:id="rId21"/>
    <p:sldId id="279" r:id="rId22"/>
    <p:sldId id="281" r:id="rId23"/>
    <p:sldId id="283" r:id="rId24"/>
    <p:sldId id="284" r:id="rId25"/>
    <p:sldId id="298" r:id="rId26"/>
    <p:sldId id="394" r:id="rId27"/>
    <p:sldId id="391" r:id="rId28"/>
    <p:sldId id="392" r:id="rId29"/>
    <p:sldId id="396" r:id="rId30"/>
    <p:sldId id="397" r:id="rId31"/>
    <p:sldId id="393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6" r:id="rId42"/>
    <p:sldId id="297" r:id="rId43"/>
    <p:sldId id="263" r:id="rId44"/>
    <p:sldId id="320" r:id="rId45"/>
    <p:sldId id="315" r:id="rId46"/>
    <p:sldId id="309" r:id="rId47"/>
    <p:sldId id="306" r:id="rId48"/>
    <p:sldId id="305" r:id="rId49"/>
    <p:sldId id="316" r:id="rId50"/>
    <p:sldId id="332" r:id="rId51"/>
    <p:sldId id="334" r:id="rId52"/>
    <p:sldId id="335" r:id="rId53"/>
    <p:sldId id="317" r:id="rId54"/>
    <p:sldId id="318" r:id="rId55"/>
    <p:sldId id="319" r:id="rId56"/>
    <p:sldId id="343" r:id="rId57"/>
    <p:sldId id="344" r:id="rId58"/>
    <p:sldId id="345" r:id="rId59"/>
    <p:sldId id="399" r:id="rId60"/>
    <p:sldId id="400" r:id="rId61"/>
    <p:sldId id="401" r:id="rId62"/>
    <p:sldId id="402" r:id="rId63"/>
    <p:sldId id="387" r:id="rId64"/>
    <p:sldId id="388" r:id="rId65"/>
    <p:sldId id="398" r:id="rId66"/>
    <p:sldId id="364" r:id="rId67"/>
    <p:sldId id="349" r:id="rId68"/>
    <p:sldId id="350" r:id="rId69"/>
    <p:sldId id="351" r:id="rId70"/>
    <p:sldId id="352" r:id="rId71"/>
    <p:sldId id="353" r:id="rId72"/>
    <p:sldId id="354" r:id="rId73"/>
    <p:sldId id="355" r:id="rId74"/>
    <p:sldId id="356" r:id="rId75"/>
    <p:sldId id="357" r:id="rId76"/>
    <p:sldId id="358" r:id="rId77"/>
    <p:sldId id="371" r:id="rId78"/>
    <p:sldId id="372" r:id="rId79"/>
    <p:sldId id="373" r:id="rId80"/>
    <p:sldId id="378" r:id="rId81"/>
    <p:sldId id="379" r:id="rId82"/>
    <p:sldId id="374" r:id="rId83"/>
    <p:sldId id="375" r:id="rId84"/>
    <p:sldId id="377" r:id="rId85"/>
    <p:sldId id="380" r:id="rId86"/>
    <p:sldId id="381" r:id="rId87"/>
    <p:sldId id="382" r:id="rId88"/>
    <p:sldId id="383" r:id="rId89"/>
    <p:sldId id="384" r:id="rId90"/>
    <p:sldId id="385" r:id="rId91"/>
    <p:sldId id="365" r:id="rId92"/>
    <p:sldId id="367" r:id="rId93"/>
    <p:sldId id="366" r:id="rId94"/>
    <p:sldId id="416" r:id="rId95"/>
    <p:sldId id="359" r:id="rId9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2579"/>
    <a:srgbClr val="9F314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3382" autoAdjust="0"/>
    <p:restoredTop sz="82680" autoAdjust="0"/>
  </p:normalViewPr>
  <p:slideViewPr>
    <p:cSldViewPr>
      <p:cViewPr>
        <p:scale>
          <a:sx n="50" d="100"/>
          <a:sy n="50" d="100"/>
        </p:scale>
        <p:origin x="-1722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4CDDE-6287-474D-89D4-B8F4CC6A8045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FF57-518A-4820-8AC9-7D21E88D66A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045610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EB6C6A-89F4-44E2-B205-C198D3915169}" type="slidenum">
              <a:rPr lang="hu-HU" smtClean="0"/>
              <a:pPr/>
              <a:t>3</a:t>
            </a:fld>
            <a:endParaRPr lang="hu-HU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C6F3BC-ABB8-45D9-A2EE-D2C345230DEA}" type="slidenum">
              <a:rPr lang="hu-HU" smtClean="0"/>
              <a:pPr/>
              <a:t>24</a:t>
            </a:fld>
            <a:endParaRPr lang="hu-HU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xmlns="" val="3872107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58D935-AF20-45B1-AB07-65CD522B021D}" type="slidenum">
              <a:rPr lang="hu-HU" smtClean="0">
                <a:latin typeface="Arial" pitchFamily="34" charset="0"/>
                <a:cs typeface="Arial" pitchFamily="34" charset="0"/>
              </a:rPr>
              <a:pPr/>
              <a:t>25</a:t>
            </a:fld>
            <a:endParaRPr lang="hu-H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888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74C808-04F9-4799-8F36-9B8FC626F260}" type="slidenum">
              <a:rPr lang="hu-HU" smtClean="0"/>
              <a:pPr/>
              <a:t>34</a:t>
            </a:fld>
            <a:endParaRPr lang="hu-HU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1123586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A91983-FEB0-4004-BCAB-3154DD8207FB}" type="slidenum">
              <a:rPr lang="hu-HU" smtClean="0"/>
              <a:pPr/>
              <a:t>35</a:t>
            </a:fld>
            <a:endParaRPr lang="hu-HU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731342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D1AB53-7EB2-444A-8A0B-EFEFE69EFE36}" type="slidenum">
              <a:rPr lang="hu-HU" smtClean="0"/>
              <a:pPr/>
              <a:t>36</a:t>
            </a:fld>
            <a:endParaRPr lang="hu-HU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1445724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9B19D3-2EF4-4EDD-AADD-6969B16BE70F}" type="slidenum">
              <a:rPr lang="hu-HU" smtClean="0"/>
              <a:pPr/>
              <a:t>37</a:t>
            </a:fld>
            <a:endParaRPr lang="hu-HU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3966605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5FF46F-FF18-476B-821B-CCE9FBCCFBAE}" type="slidenum">
              <a:rPr lang="hu-HU" smtClean="0"/>
              <a:pPr/>
              <a:t>38</a:t>
            </a:fld>
            <a:endParaRPr lang="hu-HU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13253465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B1F838-3BB9-4894-900B-3FBBC3B1FC40}" type="slidenum">
              <a:rPr lang="hu-HU" smtClean="0"/>
              <a:pPr/>
              <a:t>39</a:t>
            </a:fld>
            <a:endParaRPr lang="hu-HU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3776943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E0ED86-4804-4182-B932-CA0E96C874E1}" type="slidenum">
              <a:rPr lang="hu-HU" smtClean="0"/>
              <a:pPr/>
              <a:t>40</a:t>
            </a:fld>
            <a:endParaRPr lang="hu-HU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2914804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4E826-255B-4B16-BEB9-68E4EA7B67B0}" type="slidenum">
              <a:rPr lang="hu-HU" smtClean="0"/>
              <a:pPr/>
              <a:t>45</a:t>
            </a:fld>
            <a:endParaRPr lang="hu-HU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2344252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D94575-4391-4EE4-BC87-53C47F84BB5E}" type="slidenum">
              <a:rPr lang="hu-HU" smtClean="0"/>
              <a:pPr/>
              <a:t>4</a:t>
            </a:fld>
            <a:endParaRPr lang="hu-HU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E65B95-16D4-4221-9853-790881A36C33}" type="slidenum">
              <a:rPr lang="hu-HU" smtClean="0"/>
              <a:pPr/>
              <a:t>49</a:t>
            </a:fld>
            <a:endParaRPr lang="hu-HU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1024774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ADEBB6-6FF0-44FF-B507-4CC948D6B93A}" type="slidenum">
              <a:rPr lang="hu-HU" smtClean="0"/>
              <a:pPr/>
              <a:t>53</a:t>
            </a:fld>
            <a:endParaRPr lang="hu-HU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3317064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AEA2E0-DC1A-48F8-9AC2-34BCCED5CAEA}" type="slidenum">
              <a:rPr lang="hu-HU" smtClean="0"/>
              <a:pPr/>
              <a:t>54</a:t>
            </a:fld>
            <a:endParaRPr lang="hu-HU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15693921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245E69-FC4A-460B-AB84-8BB3A6439A77}" type="slidenum">
              <a:rPr lang="hu-HU" smtClean="0"/>
              <a:pPr/>
              <a:t>55</a:t>
            </a:fld>
            <a:endParaRPr lang="hu-HU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18393882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B19594-7101-42E2-A8A9-3963EE68F09F}" type="slidenum">
              <a:rPr lang="hu-HU" smtClean="0"/>
              <a:pPr/>
              <a:t>57</a:t>
            </a:fld>
            <a:endParaRPr lang="hu-HU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3712289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3F979-9AB3-4965-B27C-C23D21A84CF9}" type="slidenum">
              <a:rPr lang="hu-HU" smtClean="0"/>
              <a:pPr/>
              <a:t>58</a:t>
            </a:fld>
            <a:endParaRPr lang="hu-HU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42581303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468621-A0F5-4B6A-86AB-76B883003B8D}" type="slidenum">
              <a:rPr lang="hu-HU" smtClean="0"/>
              <a:pPr/>
              <a:t>59</a:t>
            </a:fld>
            <a:endParaRPr lang="hu-HU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2721908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3C6052-7EC8-48FC-855D-15CAD3060253}" type="slidenum">
              <a:rPr lang="hu-HU" smtClean="0"/>
              <a:pPr/>
              <a:t>60</a:t>
            </a:fld>
            <a:endParaRPr lang="hu-HU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21492105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BB31B3-D3AE-47D8-86F7-718377BDBBA5}" type="slidenum">
              <a:rPr lang="hu-HU" smtClean="0"/>
              <a:pPr/>
              <a:t>61</a:t>
            </a:fld>
            <a:endParaRPr lang="hu-HU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41755806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183DA9-FF73-49DA-8FC1-650CC45D3792}" type="slidenum">
              <a:rPr lang="hu-HU" smtClean="0"/>
              <a:pPr/>
              <a:t>67</a:t>
            </a:fld>
            <a:endParaRPr lang="hu-HU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1371879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8D4029-73A9-4F90-877F-B314CCE5CF2A}" type="slidenum">
              <a:rPr lang="hu-HU" smtClean="0"/>
              <a:pPr/>
              <a:t>7</a:t>
            </a:fld>
            <a:endParaRPr lang="hu-HU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A02581-22F0-470C-9985-B501E36427BC}" type="slidenum">
              <a:rPr lang="hu-HU" smtClean="0"/>
              <a:pPr/>
              <a:t>68</a:t>
            </a:fld>
            <a:endParaRPr lang="hu-HU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5980571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C01B31-01AC-4198-8745-C955E5A7064F}" type="slidenum">
              <a:rPr lang="hu-HU" smtClean="0"/>
              <a:pPr/>
              <a:t>69</a:t>
            </a:fld>
            <a:endParaRPr lang="hu-HU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24782664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DF80F8-7C06-48BD-B027-F4506737E72C}" type="slidenum">
              <a:rPr lang="hu-HU" smtClean="0"/>
              <a:pPr/>
              <a:t>70</a:t>
            </a:fld>
            <a:endParaRPr lang="hu-HU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30421036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77B57-9E58-4436-AC3A-AE0282E9BC30}" type="slidenum">
              <a:rPr lang="hu-HU" smtClean="0"/>
              <a:pPr/>
              <a:t>71</a:t>
            </a:fld>
            <a:endParaRPr lang="hu-HU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5086479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E34914-28EB-436F-8567-A1B06D393A2E}" type="slidenum">
              <a:rPr lang="hu-HU" smtClean="0"/>
              <a:pPr/>
              <a:t>72</a:t>
            </a:fld>
            <a:endParaRPr lang="hu-HU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27320182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DB1080-51C3-461C-9D7C-1552A4BF62AB}" type="slidenum">
              <a:rPr lang="hu-HU" smtClean="0"/>
              <a:pPr/>
              <a:t>73</a:t>
            </a:fld>
            <a:endParaRPr lang="hu-HU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40479385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2BD226-947B-4B03-BDC1-0450D647349C}" type="slidenum">
              <a:rPr lang="hu-HU" smtClean="0"/>
              <a:pPr/>
              <a:t>74</a:t>
            </a:fld>
            <a:endParaRPr lang="hu-HU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38188969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C786FC-7481-46AF-BFCD-A98EB3E684F9}" type="slidenum">
              <a:rPr lang="hu-HU" smtClean="0"/>
              <a:pPr/>
              <a:t>75</a:t>
            </a:fld>
            <a:endParaRPr lang="hu-HU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6265350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7EFAA6-0AD9-4E7A-BFEB-F14FDC6701CE}" type="slidenum">
              <a:rPr lang="hu-HU" smtClean="0"/>
              <a:pPr/>
              <a:t>76</a:t>
            </a:fld>
            <a:endParaRPr lang="hu-HU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1866134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5409BE-6322-4566-8ACA-8D73513650FE}" type="slidenum">
              <a:rPr lang="hu-HU" smtClean="0"/>
              <a:pPr/>
              <a:t>77</a:t>
            </a:fld>
            <a:endParaRPr lang="hu-HU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1094583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1315AE-5E67-4F26-9027-E8E59CA25895}" type="slidenum">
              <a:rPr lang="hu-HU" smtClean="0"/>
              <a:pPr/>
              <a:t>8</a:t>
            </a:fld>
            <a:endParaRPr lang="hu-HU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D0F768-FE4C-4DB8-9072-064AFE282554}" type="slidenum">
              <a:rPr lang="hu-HU" smtClean="0"/>
              <a:pPr/>
              <a:t>80</a:t>
            </a:fld>
            <a:endParaRPr lang="hu-H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3401377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71D64B-3F53-4B13-A6AD-08FDD29B0C38}" type="slidenum">
              <a:rPr lang="hu-HU" smtClean="0"/>
              <a:pPr/>
              <a:t>81</a:t>
            </a:fld>
            <a:endParaRPr lang="hu-HU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8861602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83805F-724A-4D02-9199-99003A0971E1}" type="slidenum">
              <a:rPr lang="hu-HU" smtClean="0"/>
              <a:pPr/>
              <a:t>95</a:t>
            </a:fld>
            <a:endParaRPr lang="hu-HU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752899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9B56-E32F-49E6-9067-9CAF499D617F}" type="slidenum">
              <a:rPr lang="hu-HU" smtClean="0"/>
              <a:pPr/>
              <a:t>9</a:t>
            </a:fld>
            <a:endParaRPr lang="hu-HU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0179AC-2C44-427C-BD15-5D16320E8E66}" type="slidenum">
              <a:rPr lang="hu-HU" smtClean="0"/>
              <a:pPr/>
              <a:t>10</a:t>
            </a:fld>
            <a:endParaRPr lang="hu-HU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CEBEC0-EE4D-4589-9FC4-1257EADF2B9A}" type="slidenum">
              <a:rPr lang="hu-HU" smtClean="0"/>
              <a:pPr/>
              <a:t>11</a:t>
            </a:fld>
            <a:endParaRPr lang="hu-HU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CDD757-3425-4C00-8DB0-4D54FD14A9C8}" type="slidenum">
              <a:rPr lang="hu-HU" smtClean="0"/>
              <a:pPr/>
              <a:t>12</a:t>
            </a:fld>
            <a:endParaRPr lang="hu-HU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D2CFCA-B00B-451B-8BE4-6E3E7608B1B6}" type="slidenum">
              <a:rPr lang="hu-HU" smtClean="0"/>
              <a:pPr/>
              <a:t>23</a:t>
            </a:fld>
            <a:endParaRPr lang="hu-HU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xmlns="" val="3558886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7" name="Alcím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30" name="Dátum hely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19" name="Élőláb hely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7" name="Dia számának hely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9FA14DD-3387-421E-94A0-D11A8B62FBFC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961200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gy sarkán kerekítve levágott téglalap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erékszögű háromszög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10" name="Szabadkézi sokszög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Szabadkézi sokszög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abadkézi sokszög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Szabadkézi sokszög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Cím hely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0" name="Szöveg hely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8DCDE75-89FD-47D4-96B5-7D53BD2E92D4}" type="datetimeFigureOut">
              <a:rPr lang="hu-HU" smtClean="0"/>
              <a:pPr/>
              <a:t>2023. 03. 23.</a:t>
            </a:fld>
            <a:endParaRPr lang="hu-HU"/>
          </a:p>
        </p:txBody>
      </p:sp>
      <p:sp>
        <p:nvSpPr>
          <p:cNvPr id="22" name="Élőláb hely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18" name="Dia számának hely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  <p:grpSp>
        <p:nvGrpSpPr>
          <p:cNvPr id="2" name="Csoportba foglalás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Szabadkézi sokszög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Szabadkézi sokszög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Microsoft_Office_Word_97-2003_dokumentum2.doc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http://blog.miridiatech.com/wp-content/uploads/2011/10/root_and_branches1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Word_97-2003_dokumentum1.doc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18" Type="http://schemas.openxmlformats.org/officeDocument/2006/relationships/image" Target="../media/image6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jpeg"/><Relationship Id="rId2" Type="http://schemas.openxmlformats.org/officeDocument/2006/relationships/image" Target="../media/image47.jpeg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19" Type="http://schemas.openxmlformats.org/officeDocument/2006/relationships/image" Target="../media/image64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18" Type="http://schemas.openxmlformats.org/officeDocument/2006/relationships/image" Target="../media/image81.jpeg"/><Relationship Id="rId3" Type="http://schemas.openxmlformats.org/officeDocument/2006/relationships/image" Target="../media/image66.jpeg"/><Relationship Id="rId21" Type="http://schemas.openxmlformats.org/officeDocument/2006/relationships/image" Target="../media/image84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17" Type="http://schemas.openxmlformats.org/officeDocument/2006/relationships/image" Target="../media/image80.jpeg"/><Relationship Id="rId2" Type="http://schemas.openxmlformats.org/officeDocument/2006/relationships/image" Target="../media/image65.jpeg"/><Relationship Id="rId16" Type="http://schemas.openxmlformats.org/officeDocument/2006/relationships/image" Target="../media/image79.jpeg"/><Relationship Id="rId20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5" Type="http://schemas.openxmlformats.org/officeDocument/2006/relationships/image" Target="../media/image78.jpeg"/><Relationship Id="rId10" Type="http://schemas.openxmlformats.org/officeDocument/2006/relationships/image" Target="../media/image73.jpeg"/><Relationship Id="rId19" Type="http://schemas.openxmlformats.org/officeDocument/2006/relationships/image" Target="../media/image82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Relationship Id="rId22" Type="http://schemas.openxmlformats.org/officeDocument/2006/relationships/image" Target="../media/image8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Imre\Desktop\ID&#336;SEK%20&#201;LETM&#211;DJA\7-01%20Morning%20Qi%20Ritual_wmv.wmv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4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476672"/>
            <a:ext cx="59046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 smtClean="0"/>
              <a:t>DR.LIPÓCZKI IMRE</a:t>
            </a:r>
          </a:p>
          <a:p>
            <a:r>
              <a:rPr lang="hu-HU" sz="2000" b="1" dirty="0" smtClean="0"/>
              <a:t> </a:t>
            </a:r>
            <a:r>
              <a:rPr lang="hu-HU" sz="2000" b="1" dirty="0"/>
              <a:t>főorvos, nyugalmazott </a:t>
            </a:r>
            <a:r>
              <a:rPr lang="hu-HU" sz="2000" b="1" dirty="0" smtClean="0"/>
              <a:t>főiskolai docens </a:t>
            </a:r>
            <a:r>
              <a:rPr lang="hu-HU" sz="2400" b="1" dirty="0" smtClean="0">
                <a:solidFill>
                  <a:srgbClr val="FFFF00"/>
                </a:solidFill>
              </a:rPr>
              <a:t>lipoczki.imre55@</a:t>
            </a:r>
            <a:r>
              <a:rPr lang="hu-HU" sz="2400" b="1" dirty="0" err="1" smtClean="0">
                <a:solidFill>
                  <a:srgbClr val="FFFF00"/>
                </a:solidFill>
              </a:rPr>
              <a:t>gmail.com</a:t>
            </a:r>
            <a:endParaRPr lang="hu-HU" sz="2400" b="1" dirty="0" smtClean="0">
              <a:solidFill>
                <a:srgbClr val="FFFF00"/>
              </a:solidFill>
            </a:endParaRPr>
          </a:p>
          <a:p>
            <a:r>
              <a:rPr lang="hu-HU" b="1" dirty="0" smtClean="0"/>
              <a:t>DEBRECENI EGYETEM EGÉSZSÉGÜGYI KAR NYÍREGYHÁZA</a:t>
            </a:r>
          </a:p>
          <a:p>
            <a:r>
              <a:rPr lang="hu-HU" b="1" dirty="0" smtClean="0"/>
              <a:t>Elméleti és Integratív Egészségtudományi Tanszék</a:t>
            </a:r>
            <a:endParaRPr lang="hu-HU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428597" y="3356992"/>
            <a:ext cx="834555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IDŐSÖDŐ EMBER ÉLETMÓDJA</a:t>
            </a:r>
          </a:p>
          <a:p>
            <a:pPr algn="ctr"/>
            <a:r>
              <a:rPr lang="hu-H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KELETI TÖBB EZER ÉVES ORVOSLÁS SZEMSZÖGÉBŐL</a:t>
            </a:r>
            <a:endParaRPr lang="hu-H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076056" y="6021288"/>
            <a:ext cx="3661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Szolnok, 2023. Március 23.</a:t>
            </a: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051050" y="0"/>
          <a:ext cx="5218113" cy="6858000"/>
        </p:xfrm>
        <a:graphic>
          <a:graphicData uri="http://schemas.openxmlformats.org/presentationml/2006/ole">
            <p:oleObj spid="_x0000_s4098" name="Dokumentum" r:id="rId4" imgW="6584040" imgH="8926271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meridi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0"/>
            <a:ext cx="28590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3995738" y="1216025"/>
            <a:ext cx="6151562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b="1"/>
              <a:t>12 PÁR FŐ MERIDIÁNON,</a:t>
            </a:r>
          </a:p>
          <a:p>
            <a:endParaRPr lang="hu-HU" sz="2400" b="1"/>
          </a:p>
          <a:p>
            <a:r>
              <a:rPr lang="hu-HU" sz="2400" b="1"/>
              <a:t> 8 KÜLÖNLEGES MERIDIÁNON,</a:t>
            </a:r>
          </a:p>
          <a:p>
            <a:endParaRPr lang="hu-HU" sz="2400" b="1"/>
          </a:p>
          <a:p>
            <a:r>
              <a:rPr lang="hu-HU" sz="2400" b="1"/>
              <a:t>SZÁMOS KISEBB, ÖSSZEKÖTŐ</a:t>
            </a:r>
          </a:p>
          <a:p>
            <a:endParaRPr lang="hu-HU" sz="2400" b="1"/>
          </a:p>
          <a:p>
            <a:r>
              <a:rPr lang="hu-HU" sz="2400" b="1"/>
              <a:t>MERIDIÁNON ÁRAMLIK A Qi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MX előadás 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76375" y="-674688"/>
            <a:ext cx="11161713" cy="816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388" y="277813"/>
            <a:ext cx="8785225" cy="1143000"/>
          </a:xfrm>
        </p:spPr>
        <p:txBody>
          <a:bodyPr/>
          <a:lstStyle/>
          <a:p>
            <a:pPr algn="ctr">
              <a:defRPr/>
            </a:pPr>
            <a:r>
              <a:rPr lang="hu-H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JÉGHEGY JELENSÉG</a:t>
            </a:r>
            <a:br>
              <a:rPr lang="hu-H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Látható tünetek – Láthatatlan energiazavarok</a:t>
            </a:r>
            <a:endParaRPr lang="hu-H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3" name="Picture 2" descr="C:\Users\Imre\Desktop\CAM\iceberg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75" y="1938548"/>
            <a:ext cx="5319713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zövegdoboz 3"/>
          <p:cNvSpPr txBox="1">
            <a:spLocks noChangeArrowheads="1"/>
          </p:cNvSpPr>
          <p:nvPr/>
        </p:nvSpPr>
        <p:spPr bwMode="auto">
          <a:xfrm>
            <a:off x="5364163" y="1628775"/>
            <a:ext cx="37798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Látható tünetei a betegségnek </a:t>
            </a:r>
          </a:p>
          <a:p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(durva) anyagi szinten </a:t>
            </a:r>
            <a:endParaRPr lang="hu-H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Fizikális vizsgálatok pozitívak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Labor. eredmények  pozitívak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5" name="Szövegdoboz 5"/>
          <p:cNvSpPr txBox="1">
            <a:spLocks noChangeArrowheads="1"/>
          </p:cNvSpPr>
          <p:nvPr/>
        </p:nvSpPr>
        <p:spPr bwMode="auto">
          <a:xfrm>
            <a:off x="5364088" y="4293096"/>
            <a:ext cx="3881191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 látható energiazavarok</a:t>
            </a:r>
          </a:p>
          <a:p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(finom) anyagi elváltozások</a:t>
            </a:r>
            <a:endParaRPr lang="hu-H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dirty="0"/>
          </a:p>
          <a:p>
            <a:r>
              <a:rPr lang="hu-HU" dirty="0" smtClean="0"/>
              <a:t> </a:t>
            </a:r>
            <a:r>
              <a:rPr lang="hu-HU" b="1" dirty="0" smtClean="0"/>
              <a:t>Nincsenek látható/COM által</a:t>
            </a:r>
          </a:p>
          <a:p>
            <a:r>
              <a:rPr lang="hu-HU" b="1" dirty="0" smtClean="0"/>
              <a:t> észlelhető tünetek, viszont:</a:t>
            </a:r>
            <a:endParaRPr lang="hu-HU" b="1" u="sng" dirty="0"/>
          </a:p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pulzus diagnózis pozitív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nyelv diagnózis pozitív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komputer diagnózis pozitív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u="sng" dirty="0"/>
          </a:p>
        </p:txBody>
      </p:sp>
      <p:sp>
        <p:nvSpPr>
          <p:cNvPr id="7" name="Jobbra nyíl 6"/>
          <p:cNvSpPr/>
          <p:nvPr/>
        </p:nvSpPr>
        <p:spPr>
          <a:xfrm>
            <a:off x="11052175" y="1412875"/>
            <a:ext cx="504825" cy="268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9" name="Egyenes összekötő nyíllal 8"/>
          <p:cNvCxnSpPr/>
          <p:nvPr/>
        </p:nvCxnSpPr>
        <p:spPr>
          <a:xfrm>
            <a:off x="10620375" y="328453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10908704" y="4077072"/>
            <a:ext cx="914400" cy="914400"/>
          </a:xfrm>
          <a:prstGeom prst="straightConnector1">
            <a:avLst/>
          </a:prstGeom>
          <a:ln>
            <a:tailEnd type="arrow"/>
          </a:ln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elfelé nyíl 11"/>
          <p:cNvSpPr/>
          <p:nvPr/>
        </p:nvSpPr>
        <p:spPr>
          <a:xfrm>
            <a:off x="6228184" y="3284984"/>
            <a:ext cx="360040" cy="936625"/>
          </a:xfrm>
          <a:prstGeom prst="up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3" name="Balra nyíl 12"/>
          <p:cNvSpPr/>
          <p:nvPr/>
        </p:nvSpPr>
        <p:spPr>
          <a:xfrm rot="20427474">
            <a:off x="3937016" y="2078179"/>
            <a:ext cx="1413930" cy="108469"/>
          </a:xfrm>
          <a:prstGeom prst="leftArrow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4" name="Balra nyíl 13"/>
          <p:cNvSpPr/>
          <p:nvPr/>
        </p:nvSpPr>
        <p:spPr>
          <a:xfrm rot="12881136">
            <a:off x="692885" y="2708292"/>
            <a:ext cx="936104" cy="72008"/>
          </a:xfrm>
          <a:prstGeom prst="leftArrow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4172975" y="2374964"/>
            <a:ext cx="72327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4269217" y="3240607"/>
            <a:ext cx="7040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</a:t>
            </a:r>
          </a:p>
          <a:p>
            <a:pPr>
              <a:defRPr/>
            </a:pP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HKO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6732240" y="3645024"/>
            <a:ext cx="2093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Hónapok, évek</a:t>
            </a:r>
            <a:endParaRPr lang="hu-H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Balra nyíl 18"/>
          <p:cNvSpPr/>
          <p:nvPr/>
        </p:nvSpPr>
        <p:spPr>
          <a:xfrm>
            <a:off x="4428022" y="4452069"/>
            <a:ext cx="936104" cy="72008"/>
          </a:xfrm>
          <a:prstGeom prst="leftArrow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79388" y="2108782"/>
            <a:ext cx="123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SZŰRÉS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xmlns="" val="266599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89000"/>
            <a:ext cx="9144000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589" name="Text Box 5"/>
          <p:cNvSpPr txBox="1">
            <a:spLocks noChangeArrowheads="1"/>
          </p:cNvSpPr>
          <p:nvPr/>
        </p:nvSpPr>
        <p:spPr bwMode="auto">
          <a:xfrm>
            <a:off x="0" y="188913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 A, ÖV BLOKK / </a:t>
            </a:r>
            <a:r>
              <a:rPr lang="hu-HU" sz="2800"/>
              <a:t>Belt block meridiántérképe I.</a:t>
            </a:r>
          </a:p>
        </p:txBody>
      </p:sp>
      <p:sp>
        <p:nvSpPr>
          <p:cNvPr id="195591" name="Rectangle 7"/>
          <p:cNvSpPr>
            <a:spLocks noChangeArrowheads="1"/>
          </p:cNvSpPr>
          <p:nvPr/>
        </p:nvSpPr>
        <p:spPr bwMode="auto">
          <a:xfrm>
            <a:off x="2484438" y="1268413"/>
            <a:ext cx="1295400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5592" name="Rectangle 8"/>
          <p:cNvSpPr>
            <a:spLocks noChangeArrowheads="1"/>
          </p:cNvSpPr>
          <p:nvPr/>
        </p:nvSpPr>
        <p:spPr bwMode="auto">
          <a:xfrm>
            <a:off x="0" y="981075"/>
            <a:ext cx="611188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5593" name="Line 9"/>
          <p:cNvSpPr>
            <a:spLocks noChangeShapeType="1"/>
          </p:cNvSpPr>
          <p:nvPr/>
        </p:nvSpPr>
        <p:spPr bwMode="auto">
          <a:xfrm>
            <a:off x="4787900" y="1557338"/>
            <a:ext cx="431800" cy="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ause and Effect: roots and branches of a tree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0" y="0"/>
            <a:ext cx="5508625" cy="6858000"/>
          </a:xfrm>
          <a:prstGeom prst="rect">
            <a:avLst/>
          </a:prstGeom>
          <a:gradFill>
            <a:gsLst>
              <a:gs pos="24325">
                <a:srgbClr val="4DA5DA"/>
              </a:gs>
              <a:gs pos="17568">
                <a:srgbClr val="0070C0"/>
              </a:gs>
              <a:gs pos="31081">
                <a:schemeClr val="accent1">
                  <a:lumMod val="45000"/>
                  <a:lumOff val="55000"/>
                </a:schemeClr>
              </a:gs>
              <a:gs pos="49324">
                <a:schemeClr val="accent1">
                  <a:lumMod val="45000"/>
                  <a:lumOff val="55000"/>
                </a:schemeClr>
              </a:gs>
              <a:gs pos="75000">
                <a:srgbClr val="0070C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5508625" y="333375"/>
            <a:ext cx="3635375" cy="643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„</a:t>
            </a:r>
            <a:r>
              <a:rPr lang="hu-HU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Branch</a:t>
            </a:r>
            <a:r>
              <a:rPr lang="hu-HU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therapy</a:t>
            </a:r>
            <a:r>
              <a:rPr lang="hu-HU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”:</a:t>
            </a:r>
          </a:p>
          <a:p>
            <a:pPr>
              <a:defRPr/>
            </a:pPr>
            <a:r>
              <a:rPr lang="hu-HU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</a:t>
            </a: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(látható)</a:t>
            </a:r>
            <a:r>
              <a:rPr lang="hu-HU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</a:t>
            </a:r>
          </a:p>
          <a:p>
            <a:pPr>
              <a:buFontTx/>
              <a:buChar char="-"/>
              <a:defRPr/>
            </a:pPr>
            <a:r>
              <a:rPr 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Az </a:t>
            </a:r>
            <a:r>
              <a:rPr lang="hu-HU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ágak</a:t>
            </a:r>
            <a:r>
              <a:rPr 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a </a:t>
            </a:r>
            <a:r>
              <a:rPr lang="hu-HU" sz="2000" u="sng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tünetek</a:t>
            </a:r>
            <a:r>
              <a:rPr 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kezelése:</a:t>
            </a:r>
          </a:p>
          <a:p>
            <a:pPr>
              <a:defRPr/>
            </a:pPr>
            <a:r>
              <a:rPr 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  <a:r>
              <a:rPr lang="hu-H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20% gyógyhatás!</a:t>
            </a:r>
          </a:p>
          <a:p>
            <a:pPr>
              <a:defRPr/>
            </a:pPr>
            <a:endParaRPr lang="hu-HU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hu-HU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hu-HU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hu-HU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„</a:t>
            </a:r>
            <a:r>
              <a:rPr lang="hu-HU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Root</a:t>
            </a:r>
            <a:r>
              <a:rPr lang="hu-HU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therapy</a:t>
            </a:r>
            <a:r>
              <a:rPr lang="hu-HU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”:</a:t>
            </a:r>
          </a:p>
          <a:p>
            <a:pPr>
              <a:defRPr/>
            </a:pPr>
            <a:r>
              <a:rPr lang="hu-HU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(nem látható)</a:t>
            </a:r>
          </a:p>
          <a:p>
            <a:pPr>
              <a:buFontTx/>
              <a:buChar char="-"/>
              <a:defRPr/>
            </a:pPr>
            <a:r>
              <a:rPr 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fa </a:t>
            </a:r>
            <a:r>
              <a:rPr lang="hu-HU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gyökereinek</a:t>
            </a:r>
            <a:r>
              <a:rPr 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az </a:t>
            </a:r>
            <a:r>
              <a:rPr lang="hu-HU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okoknak</a:t>
            </a:r>
            <a:r>
              <a:rPr 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</a:p>
          <a:p>
            <a:pPr>
              <a:defRPr/>
            </a:pPr>
            <a:r>
              <a:rPr 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-a</a:t>
            </a:r>
            <a:r>
              <a:rPr 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meridián zavarok-és</a:t>
            </a:r>
          </a:p>
          <a:p>
            <a:pPr>
              <a:defRPr/>
            </a:pPr>
            <a:r>
              <a:rPr lang="hu-HU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hu-HU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blokkok</a:t>
            </a:r>
            <a:r>
              <a:rPr lang="hu-HU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!!</a:t>
            </a:r>
            <a:r>
              <a:rPr 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kezelése:</a:t>
            </a:r>
          </a:p>
          <a:p>
            <a:pPr>
              <a:defRPr/>
            </a:pPr>
            <a:r>
              <a:rPr 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hu-HU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80%!! gyógyhatás</a:t>
            </a:r>
          </a:p>
          <a:p>
            <a:pPr>
              <a:defRPr/>
            </a:pPr>
            <a:r>
              <a:rPr lang="hu-H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</a:p>
        </p:txBody>
      </p:sp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971550" y="4724400"/>
            <a:ext cx="1481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>
                <a:solidFill>
                  <a:srgbClr val="00001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Öv blokkok</a:t>
            </a:r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2916238" y="5157788"/>
            <a:ext cx="2371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>
                <a:solidFill>
                  <a:srgbClr val="00001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Hasadt meridiánok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2124075" y="0"/>
            <a:ext cx="1465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>
                <a:solidFill>
                  <a:srgbClr val="FF0000"/>
                </a:solidFill>
              </a:rPr>
              <a:t>TÜNETEK</a:t>
            </a:r>
          </a:p>
        </p:txBody>
      </p:sp>
      <p:sp>
        <p:nvSpPr>
          <p:cNvPr id="217096" name="Text Box 8"/>
          <p:cNvSpPr txBox="1">
            <a:spLocks noChangeArrowheads="1"/>
          </p:cNvSpPr>
          <p:nvPr/>
        </p:nvSpPr>
        <p:spPr bwMode="auto">
          <a:xfrm>
            <a:off x="0" y="5805488"/>
            <a:ext cx="53959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600" dirty="0">
                <a:solidFill>
                  <a:srgbClr val="00001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Toxikus, Pszicho emocionális, Strukturális blokkok</a:t>
            </a:r>
          </a:p>
        </p:txBody>
      </p:sp>
      <p:sp>
        <p:nvSpPr>
          <p:cNvPr id="217097" name="Rectangle 9"/>
          <p:cNvSpPr>
            <a:spLocks noGrp="1" noChangeArrowheads="1"/>
          </p:cNvSpPr>
          <p:nvPr>
            <p:ph type="title"/>
          </p:nvPr>
        </p:nvSpPr>
        <p:spPr>
          <a:xfrm>
            <a:off x="5029200" y="-269240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endParaRPr lang="hu-HU" smtClean="0"/>
          </a:p>
        </p:txBody>
      </p:sp>
      <p:sp>
        <p:nvSpPr>
          <p:cNvPr id="12" name="Téglalap 11"/>
          <p:cNvSpPr/>
          <p:nvPr/>
        </p:nvSpPr>
        <p:spPr>
          <a:xfrm>
            <a:off x="2700338" y="692150"/>
            <a:ext cx="11017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Fülfájás</a:t>
            </a:r>
            <a:endParaRPr lang="hu-HU" dirty="0"/>
          </a:p>
        </p:txBody>
      </p:sp>
      <p:sp>
        <p:nvSpPr>
          <p:cNvPr id="36874" name="Téglalap 13"/>
          <p:cNvSpPr>
            <a:spLocks noChangeArrowheads="1"/>
          </p:cNvSpPr>
          <p:nvPr/>
        </p:nvSpPr>
        <p:spPr bwMode="auto">
          <a:xfrm>
            <a:off x="3563938" y="2205038"/>
            <a:ext cx="2524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FF0000"/>
                </a:solidFill>
              </a:rPr>
              <a:t> </a:t>
            </a:r>
            <a:endParaRPr lang="hu-HU"/>
          </a:p>
        </p:txBody>
      </p:sp>
      <p:sp>
        <p:nvSpPr>
          <p:cNvPr id="19" name="Téglalap 18"/>
          <p:cNvSpPr/>
          <p:nvPr/>
        </p:nvSpPr>
        <p:spPr>
          <a:xfrm>
            <a:off x="1835696" y="0"/>
            <a:ext cx="2232248" cy="54868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TÜNETEK</a:t>
            </a:r>
            <a:r>
              <a:rPr lang="hu-H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</a:p>
        </p:txBody>
      </p:sp>
      <p:sp>
        <p:nvSpPr>
          <p:cNvPr id="20" name="Téglalap 19"/>
          <p:cNvSpPr/>
          <p:nvPr/>
        </p:nvSpPr>
        <p:spPr>
          <a:xfrm>
            <a:off x="2700338" y="692150"/>
            <a:ext cx="1223962" cy="3603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Fülfájás</a:t>
            </a:r>
          </a:p>
        </p:txBody>
      </p:sp>
      <p:sp>
        <p:nvSpPr>
          <p:cNvPr id="21" name="Téglalap 20"/>
          <p:cNvSpPr/>
          <p:nvPr/>
        </p:nvSpPr>
        <p:spPr>
          <a:xfrm>
            <a:off x="3348038" y="1196975"/>
            <a:ext cx="1439862" cy="3603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Vállfájás</a:t>
            </a:r>
            <a:endParaRPr lang="hu-HU" dirty="0"/>
          </a:p>
        </p:txBody>
      </p:sp>
      <p:sp>
        <p:nvSpPr>
          <p:cNvPr id="22" name="Téglalap 21"/>
          <p:cNvSpPr/>
          <p:nvPr/>
        </p:nvSpPr>
        <p:spPr>
          <a:xfrm>
            <a:off x="3348038" y="1773238"/>
            <a:ext cx="2016125" cy="3603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Torokgyulladás</a:t>
            </a:r>
          </a:p>
        </p:txBody>
      </p:sp>
      <p:sp>
        <p:nvSpPr>
          <p:cNvPr id="23" name="Téglalap 22"/>
          <p:cNvSpPr/>
          <p:nvPr/>
        </p:nvSpPr>
        <p:spPr>
          <a:xfrm>
            <a:off x="4140200" y="2565400"/>
            <a:ext cx="1223963" cy="3587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Szédülés</a:t>
            </a:r>
          </a:p>
        </p:txBody>
      </p:sp>
      <p:sp>
        <p:nvSpPr>
          <p:cNvPr id="24" name="Téglalap 23"/>
          <p:cNvSpPr/>
          <p:nvPr/>
        </p:nvSpPr>
        <p:spPr>
          <a:xfrm>
            <a:off x="250825" y="2205038"/>
            <a:ext cx="1657350" cy="431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Székrekedés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hu-HU" dirty="0"/>
          </a:p>
        </p:txBody>
      </p:sp>
      <p:sp>
        <p:nvSpPr>
          <p:cNvPr id="25" name="Téglalap 24"/>
          <p:cNvSpPr/>
          <p:nvPr/>
        </p:nvSpPr>
        <p:spPr>
          <a:xfrm>
            <a:off x="755650" y="1341438"/>
            <a:ext cx="1152525" cy="3587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Fejfájás</a:t>
            </a:r>
          </a:p>
          <a:p>
            <a:pPr algn="ctr">
              <a:defRPr/>
            </a:pPr>
            <a:endParaRPr lang="hu-HU" dirty="0"/>
          </a:p>
        </p:txBody>
      </p:sp>
      <p:sp>
        <p:nvSpPr>
          <p:cNvPr id="26" name="Téglalap 25"/>
          <p:cNvSpPr/>
          <p:nvPr/>
        </p:nvSpPr>
        <p:spPr>
          <a:xfrm>
            <a:off x="1042988" y="765175"/>
            <a:ext cx="1441450" cy="3603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hu-H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Nyakfájás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hu-HU" dirty="0"/>
          </a:p>
        </p:txBody>
      </p:sp>
      <p:cxnSp>
        <p:nvCxnSpPr>
          <p:cNvPr id="28" name="Egyenes összekötő 27"/>
          <p:cNvCxnSpPr/>
          <p:nvPr/>
        </p:nvCxnSpPr>
        <p:spPr>
          <a:xfrm>
            <a:off x="179388" y="3789363"/>
            <a:ext cx="5040312" cy="0"/>
          </a:xfrm>
          <a:prstGeom prst="line">
            <a:avLst/>
          </a:prstGeom>
          <a:ln w="5715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églalap 33"/>
          <p:cNvSpPr/>
          <p:nvPr/>
        </p:nvSpPr>
        <p:spPr>
          <a:xfrm>
            <a:off x="2124075" y="6237288"/>
            <a:ext cx="1511300" cy="431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u-H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OKOK:</a:t>
            </a:r>
            <a:endParaRPr lang="hu-H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Ellipszis 36"/>
          <p:cNvSpPr/>
          <p:nvPr/>
        </p:nvSpPr>
        <p:spPr>
          <a:xfrm>
            <a:off x="3995738" y="4221163"/>
            <a:ext cx="914400" cy="431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Máj</a:t>
            </a:r>
          </a:p>
        </p:txBody>
      </p:sp>
      <p:sp>
        <p:nvSpPr>
          <p:cNvPr id="38" name="Ellipszis 37"/>
          <p:cNvSpPr/>
          <p:nvPr/>
        </p:nvSpPr>
        <p:spPr>
          <a:xfrm>
            <a:off x="3492500" y="4797425"/>
            <a:ext cx="1439863" cy="431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Szívburok</a:t>
            </a:r>
          </a:p>
        </p:txBody>
      </p:sp>
      <p:sp>
        <p:nvSpPr>
          <p:cNvPr id="39" name="Ellipszis 38"/>
          <p:cNvSpPr/>
          <p:nvPr/>
        </p:nvSpPr>
        <p:spPr>
          <a:xfrm>
            <a:off x="2989263" y="5436395"/>
            <a:ext cx="914400" cy="3603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Vese</a:t>
            </a:r>
          </a:p>
        </p:txBody>
      </p:sp>
      <p:sp>
        <p:nvSpPr>
          <p:cNvPr id="40" name="Ellipszis 39"/>
          <p:cNvSpPr/>
          <p:nvPr/>
        </p:nvSpPr>
        <p:spPr>
          <a:xfrm>
            <a:off x="1979613" y="5445125"/>
            <a:ext cx="914400" cy="431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Szív</a:t>
            </a:r>
          </a:p>
        </p:txBody>
      </p:sp>
      <p:sp>
        <p:nvSpPr>
          <p:cNvPr id="41" name="Ellipszis 40"/>
          <p:cNvSpPr/>
          <p:nvPr/>
        </p:nvSpPr>
        <p:spPr>
          <a:xfrm>
            <a:off x="1116013" y="5084763"/>
            <a:ext cx="914400" cy="431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Lép</a:t>
            </a:r>
          </a:p>
        </p:txBody>
      </p:sp>
      <p:sp>
        <p:nvSpPr>
          <p:cNvPr id="42" name="Ellipszis 41"/>
          <p:cNvSpPr/>
          <p:nvPr/>
        </p:nvSpPr>
        <p:spPr>
          <a:xfrm>
            <a:off x="611188" y="4221163"/>
            <a:ext cx="1130300" cy="503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Tüdő</a:t>
            </a:r>
          </a:p>
        </p:txBody>
      </p:sp>
      <p:sp>
        <p:nvSpPr>
          <p:cNvPr id="44" name="Szövegdoboz 43"/>
          <p:cNvSpPr txBox="1"/>
          <p:nvPr/>
        </p:nvSpPr>
        <p:spPr>
          <a:xfrm>
            <a:off x="3635896" y="6550223"/>
            <a:ext cx="160210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Kimberly</a:t>
            </a:r>
            <a:r>
              <a:rPr lang="hu-HU" sz="1400" b="1" dirty="0"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Thomson</a:t>
            </a:r>
          </a:p>
        </p:txBody>
      </p:sp>
    </p:spTree>
    <p:extLst>
      <p:ext uri="{BB962C8B-B14F-4D97-AF65-F5344CB8AC3E}">
        <p14:creationId xmlns:p14="http://schemas.microsoft.com/office/powerpoint/2010/main" xmlns="" val="10876162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 descr="C:\Users\Imre\Desktop\ECIM FOTÓK\100NIKON\DSCN3454.JPG"/>
          <p:cNvPicPr>
            <a:picLocks noChangeAspect="1" noChangeArrowheads="1"/>
          </p:cNvPicPr>
          <p:nvPr/>
        </p:nvPicPr>
        <p:blipFill>
          <a:blip r:embed="rId2" cstate="print"/>
          <a:srcRect b="16991"/>
          <a:stretch>
            <a:fillRect/>
          </a:stretch>
        </p:blipFill>
        <p:spPr bwMode="auto">
          <a:xfrm>
            <a:off x="-900608" y="-459432"/>
            <a:ext cx="10585176" cy="7317432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1691680" y="5229200"/>
            <a:ext cx="57308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</a:rPr>
              <a:t>ECIM 2016 NYITÓ ÜNNEPSÉG</a:t>
            </a:r>
          </a:p>
          <a:p>
            <a:pPr algn="ctr"/>
            <a:r>
              <a:rPr lang="hu-HU" sz="3600" b="1" dirty="0" smtClean="0">
                <a:solidFill>
                  <a:schemeClr val="bg1"/>
                </a:solidFill>
              </a:rPr>
              <a:t>ELNÖKSÉG</a:t>
            </a:r>
          </a:p>
          <a:p>
            <a:pPr algn="ctr"/>
            <a:r>
              <a:rPr lang="hu-HU" sz="2400" b="1" dirty="0" smtClean="0">
                <a:solidFill>
                  <a:schemeClr val="bg1"/>
                </a:solidFill>
              </a:rPr>
              <a:t>(Szeptember 9-10-11.)</a:t>
            </a:r>
            <a:endParaRPr lang="hu-H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mre\Desktop\ECIM FOTÓK\100NIKON\DSCN34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65375" y="-2060575"/>
            <a:ext cx="15703550" cy="11777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3600" b="1" dirty="0" smtClean="0">
                <a:solidFill>
                  <a:schemeClr val="bg2"/>
                </a:solidFill>
              </a:rPr>
              <a:t>ECIM-IX. EURÓPAI INTEGRATÍV ORVOSLÁS KONFERENCIA  Budapest 2016. szept. 9-11.</a:t>
            </a:r>
            <a:endParaRPr lang="hu-HU" sz="3600" b="1" dirty="0">
              <a:solidFill>
                <a:schemeClr val="bg2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1988840"/>
            <a:ext cx="8229600" cy="4525963"/>
          </a:xfrm>
        </p:spPr>
        <p:txBody>
          <a:bodyPr/>
          <a:lstStyle/>
          <a:p>
            <a:r>
              <a:rPr lang="hu-HU" dirty="0" smtClean="0"/>
              <a:t>32 ORSZÁGBÓL - Irán, Japán, Ausztrália, Kína, London, Moszkva, Róma…</a:t>
            </a:r>
          </a:p>
          <a:p>
            <a:r>
              <a:rPr lang="hu-HU" dirty="0" smtClean="0"/>
              <a:t>Valamennyi európai egyetemen működik K.M. Integratív orvosi tanszék, intézet!</a:t>
            </a:r>
          </a:p>
          <a:p>
            <a:r>
              <a:rPr lang="hu-HU" dirty="0" smtClean="0"/>
              <a:t>300 RÉSZTVEVŐ</a:t>
            </a:r>
          </a:p>
          <a:p>
            <a:r>
              <a:rPr lang="hu-HU" dirty="0" smtClean="0"/>
              <a:t>3 SZEKCIÓ</a:t>
            </a:r>
          </a:p>
          <a:p>
            <a:r>
              <a:rPr lang="hu-HU" dirty="0" smtClean="0"/>
              <a:t>5 WORKSHOP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Imre\Desktop\ECIM FOTÓK\102NIKON\DSCN38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8681" y="-1214723"/>
            <a:ext cx="12313369" cy="92350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628800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MONDANDÓM LÉNYEGE A </a:t>
            </a:r>
            <a:r>
              <a:rPr lang="hu-HU" sz="40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QI-ről</a:t>
            </a:r>
            <a:r>
              <a:rPr lang="hu-HU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SZÓL</a:t>
            </a:r>
            <a:br>
              <a:rPr lang="hu-HU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„FINOM ANYAGI”</a:t>
            </a:r>
            <a:endParaRPr lang="hu-HU" sz="4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62064"/>
            <a:ext cx="3995936" cy="39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Imre\Desktop\Ki-hanj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6875" y="2852936"/>
            <a:ext cx="3667125" cy="3667125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0" y="1928802"/>
            <a:ext cx="9087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  KÍNAI ÍRÁSJELE                        KALLIGRAFIKUS ÁBRÁZOLÁSA</a:t>
            </a:r>
            <a:endParaRPr lang="hu-HU" sz="24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Imre\Desktop\ECIM FOTÓK\102NIKON\DSCN3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674663"/>
            <a:ext cx="10044609" cy="7533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1472" y="307181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hu-HU" sz="4000" b="1" dirty="0" smtClean="0">
                <a:solidFill>
                  <a:srgbClr val="7030A0"/>
                </a:solidFill>
              </a:rPr>
              <a:t>Én is a Komplementer- helyesebben az </a:t>
            </a:r>
            <a:r>
              <a:rPr lang="hu-HU" sz="4000" b="1" u="sng" dirty="0" smtClean="0">
                <a:solidFill>
                  <a:srgbClr val="7030A0"/>
                </a:solidFill>
              </a:rPr>
              <a:t>Integratív  Medicina </a:t>
            </a:r>
            <a:r>
              <a:rPr lang="hu-HU" sz="4000" b="1" dirty="0" smtClean="0">
                <a:solidFill>
                  <a:srgbClr val="7030A0"/>
                </a:solidFill>
              </a:rPr>
              <a:t>szemszögéből, szemüvegén keresztül szeretném mondandómat, tanácsimat szíves figyelmükbe ajánlani!</a:t>
            </a:r>
            <a:endParaRPr lang="hu-HU" sz="4000" b="1" dirty="0">
              <a:solidFill>
                <a:srgbClr val="7030A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0" y="5143512"/>
            <a:ext cx="9144000" cy="150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hu-HU" sz="2800" b="1" dirty="0" smtClean="0">
                <a:solidFill>
                  <a:srgbClr val="7030A0"/>
                </a:solidFill>
              </a:rPr>
              <a:t>Európai orvoslás+</a:t>
            </a:r>
            <a:r>
              <a:rPr lang="hu-HU" sz="2800" b="1" dirty="0" err="1" smtClean="0">
                <a:solidFill>
                  <a:srgbClr val="7030A0"/>
                </a:solidFill>
              </a:rPr>
              <a:t>Alternatív-Komplementer</a:t>
            </a:r>
            <a:r>
              <a:rPr lang="hu-HU" sz="2800" b="1" dirty="0" smtClean="0">
                <a:solidFill>
                  <a:srgbClr val="7030A0"/>
                </a:solidFill>
              </a:rPr>
              <a:t> gyógyászat =</a:t>
            </a:r>
          </a:p>
          <a:p>
            <a:pPr algn="ctr">
              <a:lnSpc>
                <a:spcPct val="80000"/>
              </a:lnSpc>
              <a:defRPr/>
            </a:pPr>
            <a:endParaRPr lang="hu-HU" sz="2800" b="1" dirty="0" smtClean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  <a:defRPr/>
            </a:pPr>
            <a:r>
              <a:rPr lang="hu-HU" sz="3600" b="1" dirty="0" smtClean="0">
                <a:solidFill>
                  <a:srgbClr val="9F3141"/>
                </a:solidFill>
              </a:rPr>
              <a:t>INTEGRATÍV MEDICINA</a:t>
            </a:r>
          </a:p>
          <a:p>
            <a:r>
              <a:rPr lang="hu-HU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user\Asztal\oxford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638"/>
            <a:ext cx="377983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3487738" y="333375"/>
            <a:ext cx="5924550" cy="6370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 Komplementer és Alternatív </a:t>
            </a:r>
          </a:p>
          <a:p>
            <a:pPr algn="ctr">
              <a:defRPr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Terápiák átfogó elemzése</a:t>
            </a:r>
          </a:p>
          <a:p>
            <a:pPr algn="ctr">
              <a:defRPr/>
            </a:pP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ctr">
              <a:defRPr/>
            </a:pP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Széles körű gyakorlati </a:t>
            </a:r>
          </a:p>
          <a:p>
            <a:pPr algn="ctr">
              <a:defRPr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megjelenítést,</a:t>
            </a:r>
          </a:p>
          <a:p>
            <a:pPr algn="ctr">
              <a:defRPr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diagnosztikai technikákat fog át,</a:t>
            </a:r>
          </a:p>
          <a:p>
            <a:pPr algn="ctr">
              <a:defRPr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értékelést nyújt a rizikó-</a:t>
            </a:r>
          </a:p>
          <a:p>
            <a:pPr algn="ctr">
              <a:defRPr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és jótékony</a:t>
            </a:r>
          </a:p>
          <a:p>
            <a:pPr algn="ctr">
              <a:defRPr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hu-H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hatások </a:t>
            </a: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tekintetében.</a:t>
            </a:r>
          </a:p>
          <a:p>
            <a:pPr algn="ctr">
              <a:defRPr/>
            </a:pP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ctr">
              <a:defRPr/>
            </a:pP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Tényeken alapuló </a:t>
            </a:r>
            <a:r>
              <a:rPr lang="hu-H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bemutásokat</a:t>
            </a:r>
            <a:r>
              <a:rPr lang="hu-H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nyújt, precíz és könnyen </a:t>
            </a:r>
          </a:p>
          <a:p>
            <a:pPr algn="ctr">
              <a:defRPr/>
            </a:pP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elfogadható formában</a:t>
            </a:r>
          </a:p>
          <a:p>
            <a:pPr algn="ctr">
              <a:defRPr/>
            </a:pPr>
            <a:endParaRPr lang="hu-H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926973" y="476672"/>
            <a:ext cx="7290054" cy="1499616"/>
          </a:xfrm>
        </p:spPr>
        <p:txBody>
          <a:bodyPr/>
          <a:lstStyle/>
          <a:p>
            <a:pPr algn="ctr" eaLnBrk="1" hangingPunct="1">
              <a:defRPr/>
            </a:pPr>
            <a:r>
              <a:rPr lang="hu-HU" sz="4000" b="1" dirty="0" smtClean="0">
                <a:solidFill>
                  <a:srgbClr val="002060"/>
                </a:solidFill>
              </a:rPr>
              <a:t>EGÉSZSÉGET</a:t>
            </a:r>
            <a:r>
              <a:rPr lang="hu-HU" sz="4000" b="1" dirty="0" smtClean="0">
                <a:solidFill>
                  <a:schemeClr val="hlink"/>
                </a:solidFill>
              </a:rPr>
              <a:t> </a:t>
            </a:r>
            <a:r>
              <a:rPr lang="hu-HU" b="1" dirty="0" smtClean="0">
                <a:solidFill>
                  <a:srgbClr val="002060"/>
                </a:solidFill>
              </a:rPr>
              <a:t>BEFOLYÁSOLÓ</a:t>
            </a:r>
            <a:r>
              <a:rPr lang="hu-HU" sz="4000" b="1" dirty="0" smtClean="0">
                <a:solidFill>
                  <a:schemeClr val="hlink"/>
                </a:solidFill>
              </a:rPr>
              <a:t> </a:t>
            </a:r>
            <a:r>
              <a:rPr lang="hu-HU" sz="4000" b="1" dirty="0" smtClean="0">
                <a:solidFill>
                  <a:schemeClr val="tx1"/>
                </a:solidFill>
              </a:rPr>
              <a:t>TÉNYEZŐK (</a:t>
            </a:r>
            <a:r>
              <a:rPr lang="hu-HU" sz="4000" b="1" dirty="0" smtClean="0">
                <a:solidFill>
                  <a:srgbClr val="002060"/>
                </a:solidFill>
              </a:rPr>
              <a:t>WHO)</a:t>
            </a:r>
            <a:endParaRPr lang="hu-HU" sz="3200" dirty="0" smtClean="0">
              <a:solidFill>
                <a:schemeClr val="hlink"/>
              </a:solidFill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1643042" y="3500438"/>
            <a:ext cx="8229600" cy="3997325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b="1" dirty="0" smtClean="0"/>
              <a:t>Egészségügyi ellátás fejlettsége  11%</a:t>
            </a:r>
          </a:p>
          <a:p>
            <a:pPr eaLnBrk="1" hangingPunct="1">
              <a:defRPr/>
            </a:pPr>
            <a:r>
              <a:rPr lang="hu-HU" sz="2400" b="1" dirty="0" smtClean="0"/>
              <a:t>Környezeti tényezők                     19%</a:t>
            </a:r>
          </a:p>
          <a:p>
            <a:pPr eaLnBrk="1" hangingPunct="1">
              <a:defRPr/>
            </a:pPr>
            <a:r>
              <a:rPr lang="hu-HU" sz="2400" b="1" dirty="0" smtClean="0"/>
              <a:t>Genetikai adottságok                    27%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u-HU" dirty="0" smtClean="0"/>
          </a:p>
          <a:p>
            <a:pPr eaLnBrk="1" hangingPunct="1">
              <a:defRPr/>
            </a:pPr>
            <a:r>
              <a:rPr lang="hu-HU" sz="2800" b="1" dirty="0" smtClean="0">
                <a:solidFill>
                  <a:srgbClr val="FF0000"/>
                </a:solidFill>
              </a:rPr>
              <a:t>ÉLETMÓD </a:t>
            </a:r>
            <a:r>
              <a:rPr lang="hu-HU" sz="2800" dirty="0" smtClean="0">
                <a:solidFill>
                  <a:srgbClr val="FF0000"/>
                </a:solidFill>
              </a:rPr>
              <a:t>(beleszól a </a:t>
            </a:r>
            <a:r>
              <a:rPr lang="hu-HU" sz="2800" b="1" dirty="0" smtClean="0">
                <a:solidFill>
                  <a:srgbClr val="FF0000"/>
                </a:solidFill>
              </a:rPr>
              <a:t>stressz</a:t>
            </a:r>
            <a:r>
              <a:rPr lang="hu-HU" sz="2800" dirty="0" smtClean="0">
                <a:solidFill>
                  <a:srgbClr val="FF0000"/>
                </a:solidFill>
              </a:rPr>
              <a:t>)</a:t>
            </a:r>
            <a:r>
              <a:rPr lang="hu-HU" sz="2800" b="1" dirty="0" smtClean="0">
                <a:solidFill>
                  <a:srgbClr val="FF0000"/>
                </a:solidFill>
              </a:rPr>
              <a:t>   43%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Grp="1" noChangeArrowheads="1"/>
          </p:cNvSpPr>
          <p:nvPr>
            <p:ph type="title"/>
          </p:nvPr>
        </p:nvSpPr>
        <p:spPr>
          <a:xfrm>
            <a:off x="357158" y="1214422"/>
            <a:ext cx="8424936" cy="149961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hu-HU" sz="3200" b="1" dirty="0" smtClean="0">
                <a:solidFill>
                  <a:srgbClr val="552579"/>
                </a:solidFill>
              </a:rPr>
              <a:t>MI MÚLIK RAJTUNK?</a:t>
            </a:r>
            <a:br>
              <a:rPr lang="hu-HU" sz="3200" b="1" dirty="0" smtClean="0">
                <a:solidFill>
                  <a:srgbClr val="552579"/>
                </a:solidFill>
              </a:rPr>
            </a:br>
            <a:r>
              <a:rPr lang="hu-HU" sz="3200" b="1" dirty="0" smtClean="0">
                <a:solidFill>
                  <a:srgbClr val="552579"/>
                </a:solidFill>
              </a:rPr>
              <a:t>HOGYAN ALAKÍTHATJUK ÉLETMÓDUNKAT?</a:t>
            </a:r>
            <a:br>
              <a:rPr lang="hu-HU" sz="3200" b="1" dirty="0" smtClean="0">
                <a:solidFill>
                  <a:srgbClr val="552579"/>
                </a:solidFill>
              </a:rPr>
            </a:br>
            <a:r>
              <a:rPr lang="hu-HU" sz="3200" b="1" dirty="0" smtClean="0">
                <a:solidFill>
                  <a:srgbClr val="552579"/>
                </a:solidFill>
              </a:rPr>
              <a:t>MILYEN TÉNYEZŐKBŐL TEVŐDIK ÖSSZE AZ ÉLETMÓDUNK?</a:t>
            </a:r>
            <a:br>
              <a:rPr lang="hu-HU" sz="3200" b="1" dirty="0" smtClean="0">
                <a:solidFill>
                  <a:srgbClr val="552579"/>
                </a:solidFill>
              </a:rPr>
            </a:br>
            <a:r>
              <a:rPr lang="hu-HU" sz="2400" b="1" dirty="0" smtClean="0">
                <a:solidFill>
                  <a:srgbClr val="7030A0"/>
                </a:solidFill>
              </a:rPr>
              <a:t>(A Több ezer éves keleti GYÓGYÁSZAT  SZEMPONTJAI ALAPJÁN)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idx="1"/>
          </p:nvPr>
        </p:nvSpPr>
        <p:spPr>
          <a:xfrm>
            <a:off x="500034" y="3071810"/>
            <a:ext cx="8229600" cy="4652962"/>
          </a:xfrm>
        </p:spPr>
        <p:txBody>
          <a:bodyPr/>
          <a:lstStyle/>
          <a:p>
            <a:pPr>
              <a:defRPr/>
            </a:pPr>
            <a:r>
              <a:rPr lang="hu-HU" dirty="0" smtClean="0">
                <a:solidFill>
                  <a:schemeClr val="accent1">
                    <a:lumMod val="50000"/>
                  </a:schemeClr>
                </a:solidFill>
              </a:rPr>
              <a:t>I. </a:t>
            </a:r>
            <a:r>
              <a:rPr lang="hu-HU" sz="2800" b="1" dirty="0" smtClean="0">
                <a:solidFill>
                  <a:schemeClr val="accent1">
                    <a:lumMod val="50000"/>
                  </a:schemeClr>
                </a:solidFill>
              </a:rPr>
              <a:t>„Ép testben ép lélek.”</a:t>
            </a:r>
            <a:r>
              <a:rPr lang="hu-HU" sz="2800" b="1" dirty="0" smtClean="0"/>
              <a:t> </a:t>
            </a:r>
            <a:r>
              <a:rPr lang="hu-HU" sz="3600" b="1" dirty="0" smtClean="0">
                <a:solidFill>
                  <a:srgbClr val="00B050"/>
                </a:solidFill>
              </a:rPr>
              <a:t>Ép testet ad az ép lélek!</a:t>
            </a:r>
          </a:p>
          <a:p>
            <a:pPr eaLnBrk="1" hangingPunct="1">
              <a:defRPr/>
            </a:pPr>
            <a:r>
              <a:rPr lang="hu-HU" sz="2800" b="1" dirty="0" smtClean="0">
                <a:solidFill>
                  <a:schemeClr val="accent1">
                    <a:lumMod val="50000"/>
                  </a:schemeClr>
                </a:solidFill>
              </a:rPr>
              <a:t>II. „Táplálékod legyen a te orvosságod!”</a:t>
            </a:r>
          </a:p>
          <a:p>
            <a:pPr eaLnBrk="1" hangingPunct="1">
              <a:defRPr/>
            </a:pPr>
            <a:r>
              <a:rPr lang="hu-HU" sz="2800" b="1" dirty="0" smtClean="0">
                <a:solidFill>
                  <a:schemeClr val="accent1">
                    <a:lumMod val="50000"/>
                  </a:schemeClr>
                </a:solidFill>
              </a:rPr>
              <a:t>III. Ne mérgezd magad szándékosan!</a:t>
            </a:r>
          </a:p>
          <a:p>
            <a:pPr eaLnBrk="1" hangingPunct="1">
              <a:defRPr/>
            </a:pPr>
            <a:r>
              <a:rPr lang="hu-HU" sz="2800" b="1" dirty="0" smtClean="0">
                <a:solidFill>
                  <a:schemeClr val="accent1">
                    <a:lumMod val="50000"/>
                  </a:schemeClr>
                </a:solidFill>
              </a:rPr>
              <a:t>IV. Tisztulás a salakanyagoktól, mérgektől!</a:t>
            </a:r>
          </a:p>
          <a:p>
            <a:pPr eaLnBrk="1" hangingPunct="1">
              <a:defRPr/>
            </a:pPr>
            <a:r>
              <a:rPr lang="hu-HU" sz="2800" b="1" dirty="0" smtClean="0">
                <a:solidFill>
                  <a:schemeClr val="accent1">
                    <a:lumMod val="50000"/>
                  </a:schemeClr>
                </a:solidFill>
              </a:rPr>
              <a:t>V. A mozgás az Életbe vezet!</a:t>
            </a:r>
          </a:p>
          <a:p>
            <a:pPr eaLnBrk="1" hangingPunct="1">
              <a:defRPr/>
            </a:pPr>
            <a:r>
              <a:rPr lang="hu-HU" sz="2400" b="1" dirty="0" smtClean="0"/>
              <a:t>( Ennek ellentéte, a mozgáshiány a halálba visz!)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u-HU" sz="18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476250"/>
            <a:ext cx="8229600" cy="12319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hu-HU" sz="4800" dirty="0" smtClean="0">
                <a:solidFill>
                  <a:srgbClr val="D5F0F9"/>
                </a:solidFill>
              </a:rPr>
              <a:t/>
            </a:r>
            <a:br>
              <a:rPr lang="hu-HU" sz="4800" dirty="0" smtClean="0">
                <a:solidFill>
                  <a:srgbClr val="D5F0F9"/>
                </a:solidFill>
              </a:rPr>
            </a:br>
            <a:endParaRPr lang="hu-HU" sz="4800" dirty="0" smtClean="0">
              <a:solidFill>
                <a:srgbClr val="D5F0F9"/>
              </a:solidFill>
            </a:endParaRP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-603250"/>
            <a:ext cx="8748712" cy="746125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  <a:defRPr/>
            </a:pPr>
            <a:r>
              <a:rPr lang="hu-HU" sz="43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>
              <a:buNone/>
              <a:defRPr/>
            </a:pPr>
            <a:endParaRPr lang="hu-HU" sz="43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  <a:defRPr/>
            </a:pPr>
            <a:r>
              <a:rPr lang="hu-HU" sz="5200" b="1" dirty="0" smtClean="0">
                <a:solidFill>
                  <a:schemeClr val="accent1">
                    <a:lumMod val="50000"/>
                  </a:schemeClr>
                </a:solidFill>
              </a:rPr>
              <a:t> I. „Ép testben ép lélek.”</a:t>
            </a:r>
            <a:r>
              <a:rPr lang="hu-HU" sz="5200" b="1" dirty="0" smtClean="0">
                <a:solidFill>
                  <a:srgbClr val="D5F0F9"/>
                </a:solidFill>
              </a:rPr>
              <a:t/>
            </a:r>
            <a:br>
              <a:rPr lang="hu-HU" sz="5200" b="1" dirty="0" smtClean="0">
                <a:solidFill>
                  <a:srgbClr val="D5F0F9"/>
                </a:solidFill>
              </a:rPr>
            </a:br>
            <a:r>
              <a:rPr lang="hu-HU" sz="5200" b="1" dirty="0" smtClean="0">
                <a:solidFill>
                  <a:srgbClr val="FFFF00"/>
                </a:solidFill>
              </a:rPr>
              <a:t>Ép testet ad az ép lélek!</a:t>
            </a:r>
          </a:p>
          <a:p>
            <a:pPr eaLnBrk="1" hangingPunct="1">
              <a:defRPr/>
            </a:pPr>
            <a:endParaRPr lang="hu-HU" dirty="0" smtClean="0"/>
          </a:p>
          <a:p>
            <a:pPr eaLnBrk="1" hangingPunct="1">
              <a:defRPr/>
            </a:pPr>
            <a:r>
              <a:rPr lang="hu-HU" sz="3300" b="1" dirty="0" smtClean="0">
                <a:solidFill>
                  <a:srgbClr val="552579"/>
                </a:solidFill>
              </a:rPr>
              <a:t>Az agyunk olyan, mint az Anyaföld!  80%-a víz</a:t>
            </a:r>
          </a:p>
          <a:p>
            <a:pPr eaLnBrk="1" hangingPunct="1">
              <a:defRPr/>
            </a:pPr>
            <a:r>
              <a:rPr lang="hu-HU" sz="3300" b="1" dirty="0" smtClean="0">
                <a:solidFill>
                  <a:srgbClr val="552579"/>
                </a:solidFill>
              </a:rPr>
              <a:t>Hogyan strukturáljuk ezt a  vizet?  ( +  - )</a:t>
            </a:r>
          </a:p>
          <a:p>
            <a:pPr eaLnBrk="1" hangingPunct="1">
              <a:defRPr/>
            </a:pPr>
            <a:r>
              <a:rPr lang="hu-HU" sz="3300" b="1" dirty="0" smtClean="0">
                <a:solidFill>
                  <a:srgbClr val="552579"/>
                </a:solidFill>
              </a:rPr>
              <a:t> A gondolat teremtő erő!  </a:t>
            </a:r>
          </a:p>
          <a:p>
            <a:pPr eaLnBrk="1" hangingPunct="1">
              <a:defRPr/>
            </a:pPr>
            <a:r>
              <a:rPr lang="hu-HU" sz="3300" b="1" dirty="0" smtClean="0">
                <a:solidFill>
                  <a:srgbClr val="552579"/>
                </a:solidFill>
              </a:rPr>
              <a:t> Pozitívak gondolataink? – öröm, szeretet, derű</a:t>
            </a:r>
          </a:p>
          <a:p>
            <a:pPr eaLnBrk="1" hangingPunct="1">
              <a:defRPr/>
            </a:pPr>
            <a:r>
              <a:rPr lang="hu-HU" sz="3300" b="1" dirty="0" smtClean="0">
                <a:solidFill>
                  <a:srgbClr val="552579"/>
                </a:solidFill>
              </a:rPr>
              <a:t>Ápoljuk-e szeretetkapcsolatainkat a</a:t>
            </a:r>
          </a:p>
          <a:p>
            <a:pPr eaLnBrk="1" hangingPunct="1">
              <a:buFontTx/>
              <a:buNone/>
              <a:defRPr/>
            </a:pPr>
            <a:r>
              <a:rPr lang="hu-HU" sz="3300" b="1" dirty="0" smtClean="0">
                <a:solidFill>
                  <a:srgbClr val="552579"/>
                </a:solidFill>
              </a:rPr>
              <a:t>   Természettel, Növényekkel, Állatokkal, Barátainkkal</a:t>
            </a:r>
          </a:p>
          <a:p>
            <a:pPr eaLnBrk="1" hangingPunct="1">
              <a:buFontTx/>
              <a:buNone/>
              <a:defRPr/>
            </a:pPr>
            <a:r>
              <a:rPr lang="hu-HU" sz="3300" b="1" dirty="0" smtClean="0">
                <a:solidFill>
                  <a:srgbClr val="552579"/>
                </a:solidFill>
              </a:rPr>
              <a:t>   „Fele barátainkkal”?</a:t>
            </a:r>
          </a:p>
          <a:p>
            <a:pPr eaLnBrk="1" hangingPunct="1">
              <a:buFontTx/>
              <a:buNone/>
              <a:defRPr/>
            </a:pPr>
            <a:r>
              <a:rPr lang="hu-HU" sz="3300" b="1" dirty="0" smtClean="0">
                <a:solidFill>
                  <a:srgbClr val="552579"/>
                </a:solidFill>
              </a:rPr>
              <a:t>   Tudjuk természetesen élvezni az életet?</a:t>
            </a:r>
          </a:p>
          <a:p>
            <a:pPr eaLnBrk="1" hangingPunct="1">
              <a:buFontTx/>
              <a:buNone/>
              <a:defRPr/>
            </a:pPr>
            <a:r>
              <a:rPr lang="hu-HU" sz="3300" b="1" dirty="0" smtClean="0">
                <a:solidFill>
                  <a:srgbClr val="552579"/>
                </a:solidFill>
              </a:rPr>
              <a:t>   Hideg vizes borogatás hatékonysága?   </a:t>
            </a:r>
          </a:p>
          <a:p>
            <a:pPr eaLnBrk="1" hangingPunct="1">
              <a:buFontTx/>
              <a:buNone/>
              <a:defRPr/>
            </a:pPr>
            <a:r>
              <a:rPr lang="hu-HU" sz="3300" b="1" dirty="0" smtClean="0">
                <a:solidFill>
                  <a:srgbClr val="552579"/>
                </a:solidFill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hu-HU" smtClean="0"/>
          </a:p>
        </p:txBody>
      </p:sp>
      <p:sp>
        <p:nvSpPr>
          <p:cNvPr id="202755" name="Rectangle 3"/>
          <p:cNvSpPr>
            <a:spLocks noGrp="1" noChangeArrowheads="1"/>
          </p:cNvSpPr>
          <p:nvPr>
            <p:ph idx="1"/>
          </p:nvPr>
        </p:nvSpPr>
        <p:spPr>
          <a:xfrm>
            <a:off x="-166922" y="2418132"/>
            <a:ext cx="8229600" cy="4536504"/>
          </a:xfrm>
        </p:spPr>
        <p:txBody>
          <a:bodyPr/>
          <a:lstStyle/>
          <a:p>
            <a:pPr algn="r" eaLnBrk="1" hangingPunct="1">
              <a:defRPr/>
            </a:pPr>
            <a:r>
              <a:rPr lang="hu-HU" sz="2800" b="1" dirty="0" smtClean="0"/>
              <a:t>                               Prof. Dr. </a:t>
            </a:r>
            <a:r>
              <a:rPr lang="hu-HU" sz="2800" b="1" dirty="0" err="1" smtClean="0"/>
              <a:t>Masaru</a:t>
            </a:r>
            <a:endParaRPr lang="hu-HU" sz="2800" b="1" dirty="0" smtClean="0"/>
          </a:p>
          <a:p>
            <a:pPr algn="r" eaLnBrk="1" hangingPunct="1">
              <a:defRPr/>
            </a:pPr>
            <a:r>
              <a:rPr lang="hu-HU" sz="2800" b="1" dirty="0" smtClean="0"/>
              <a:t>EMOTO</a:t>
            </a:r>
          </a:p>
          <a:p>
            <a:pPr eaLnBrk="1" hangingPunct="1">
              <a:defRPr/>
            </a:pPr>
            <a:r>
              <a:rPr lang="hu-HU" sz="2800" b="1" dirty="0" smtClean="0"/>
              <a:t>                                          </a:t>
            </a:r>
            <a:endParaRPr lang="hu-HU" b="1" dirty="0" smtClean="0"/>
          </a:p>
          <a:p>
            <a:pPr eaLnBrk="1" hangingPunct="1">
              <a:defRPr/>
            </a:pPr>
            <a:endParaRPr lang="hu-HU" dirty="0" smtClean="0"/>
          </a:p>
        </p:txBody>
      </p:sp>
      <p:pic>
        <p:nvPicPr>
          <p:cNvPr id="17412" name="Picture 4" descr="Dr. Masaru Emoto lefotózta az Aquarionnal előállított ionizált lúgos víz kristályszerkezetét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75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2606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00" y="642918"/>
            <a:ext cx="7290054" cy="149961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hu-HU" sz="4000" b="1" dirty="0" smtClean="0">
                <a:solidFill>
                  <a:srgbClr val="552579"/>
                </a:solidFill>
              </a:rPr>
              <a:t>A VÍZ NAGYON JÓ INFORMÁCIÓ HORDOZÓ!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idx="1"/>
          </p:nvPr>
        </p:nvSpPr>
        <p:spPr>
          <a:xfrm>
            <a:off x="10644230" y="-1000156"/>
            <a:ext cx="8229600" cy="4886003"/>
          </a:xfrm>
        </p:spPr>
        <p:txBody>
          <a:bodyPr/>
          <a:lstStyle/>
          <a:p>
            <a:pPr eaLnBrk="1" hangingPunct="1">
              <a:defRPr/>
            </a:pPr>
            <a:endParaRPr lang="hu-HU" dirty="0" smtClean="0"/>
          </a:p>
        </p:txBody>
      </p:sp>
      <p:pic>
        <p:nvPicPr>
          <p:cNvPr id="18436" name="Picture 4" descr="kristal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1663"/>
            <a:ext cx="4500563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saku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3155950"/>
            <a:ext cx="4932362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6072198" y="2214554"/>
            <a:ext cx="15068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3600" b="1" dirty="0" err="1">
                <a:solidFill>
                  <a:srgbClr val="552579"/>
                </a:solidFill>
              </a:rPr>
              <a:t>Sakura</a:t>
            </a:r>
            <a:endParaRPr lang="hu-HU" sz="3600" b="1" dirty="0">
              <a:solidFill>
                <a:srgbClr val="552579"/>
              </a:solidFill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285852" y="2143116"/>
            <a:ext cx="19288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3200" b="1" dirty="0">
                <a:solidFill>
                  <a:srgbClr val="552579"/>
                </a:solidFill>
              </a:rPr>
              <a:t>Remény</a:t>
            </a:r>
          </a:p>
        </p:txBody>
      </p:sp>
    </p:spTree>
    <p:extLst>
      <p:ext uri="{BB962C8B-B14F-4D97-AF65-F5344CB8AC3E}">
        <p14:creationId xmlns:p14="http://schemas.microsoft.com/office/powerpoint/2010/main" xmlns="" val="336439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hu-HU" smtClean="0"/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hu-HU" smtClean="0"/>
          </a:p>
        </p:txBody>
      </p:sp>
      <p:pic>
        <p:nvPicPr>
          <p:cNvPr id="19460" name="Picture 4" descr="Delfinha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2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300788" y="5894388"/>
            <a:ext cx="23070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3600" b="1" dirty="0">
                <a:solidFill>
                  <a:schemeClr val="bg1"/>
                </a:solidFill>
              </a:rPr>
              <a:t>Delfinhang</a:t>
            </a:r>
          </a:p>
        </p:txBody>
      </p:sp>
    </p:spTree>
    <p:extLst>
      <p:ext uri="{BB962C8B-B14F-4D97-AF65-F5344CB8AC3E}">
        <p14:creationId xmlns:p14="http://schemas.microsoft.com/office/powerpoint/2010/main" xmlns="" val="147712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sus\Desktop\Screenshot_2023-03-18-06-32-57-710_com.mi.globalbrowser.jpg"/>
          <p:cNvPicPr>
            <a:picLocks noChangeAspect="1" noChangeArrowheads="1"/>
          </p:cNvPicPr>
          <p:nvPr/>
        </p:nvPicPr>
        <p:blipFill>
          <a:blip r:embed="rId2"/>
          <a:srcRect l="14088" t="20637" r="17322" b="30153"/>
          <a:stretch>
            <a:fillRect/>
          </a:stretch>
        </p:blipFill>
        <p:spPr bwMode="auto">
          <a:xfrm>
            <a:off x="-1143040" y="3286100"/>
            <a:ext cx="10787138" cy="3571900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785786" y="500042"/>
            <a:ext cx="76651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000" b="1" dirty="0" err="1" smtClean="0">
                <a:solidFill>
                  <a:srgbClr val="552579"/>
                </a:solidFill>
              </a:rPr>
              <a:t>Fujiwara</a:t>
            </a:r>
            <a:r>
              <a:rPr lang="hu-HU" sz="4000" b="1" dirty="0" smtClean="0">
                <a:solidFill>
                  <a:srgbClr val="552579"/>
                </a:solidFill>
              </a:rPr>
              <a:t>  gátnál vett, lefagyasztott</a:t>
            </a:r>
          </a:p>
          <a:p>
            <a:pPr algn="ctr"/>
            <a:r>
              <a:rPr lang="hu-HU" sz="4000" b="1" dirty="0" smtClean="0">
                <a:solidFill>
                  <a:srgbClr val="552579"/>
                </a:solidFill>
              </a:rPr>
              <a:t> vízminta, és miután buddhista </a:t>
            </a:r>
          </a:p>
          <a:p>
            <a:pPr algn="ctr"/>
            <a:r>
              <a:rPr lang="hu-HU" sz="4000" b="1" dirty="0" smtClean="0">
                <a:solidFill>
                  <a:srgbClr val="552579"/>
                </a:solidFill>
              </a:rPr>
              <a:t>szerzetesek imádkoztak felette.  </a:t>
            </a:r>
            <a:endParaRPr lang="hu-HU" sz="4000" b="1" dirty="0">
              <a:solidFill>
                <a:srgbClr val="55257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10233025" cy="6646863"/>
        </p:xfrm>
        <a:graphic>
          <a:graphicData uri="http://schemas.openxmlformats.org/presentationml/2006/ole">
            <p:oleObj spid="_x0000_s3074" name="Dokumentum" r:id="rId4" imgW="9590956" imgH="6224353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Screenshot_2023-03-18-06-30-34-621_com.mi.globalbrows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60" y="688455"/>
            <a:ext cx="9954542" cy="61695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3484563"/>
            <a:ext cx="8229600" cy="2489200"/>
          </a:xfrm>
        </p:spPr>
        <p:txBody>
          <a:bodyPr/>
          <a:lstStyle/>
          <a:p>
            <a:pPr algn="r" eaLnBrk="1" hangingPunct="1">
              <a:defRPr/>
            </a:pPr>
            <a:r>
              <a:rPr lang="hu-HU" sz="2400" b="1" smtClean="0"/>
              <a:t> 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fontAlgn="t" hangingPunct="1">
              <a:buFontTx/>
              <a:buNone/>
              <a:defRPr/>
            </a:pPr>
            <a:endParaRPr lang="hu-HU" sz="80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fontAlgn="t" hangingPunct="1">
              <a:defRPr/>
            </a:pPr>
            <a:endParaRPr lang="hu-HU" smtClean="0"/>
          </a:p>
          <a:p>
            <a:pPr algn="ctr" eaLnBrk="1" fontAlgn="t" hangingPunct="1">
              <a:defRPr/>
            </a:pPr>
            <a:endParaRPr lang="hu-HU" smtClean="0"/>
          </a:p>
          <a:p>
            <a:pPr algn="ctr" eaLnBrk="1" fontAlgn="t" hangingPunct="1">
              <a:defRPr/>
            </a:pPr>
            <a:endParaRPr lang="hu-HU" smtClean="0"/>
          </a:p>
          <a:p>
            <a:pPr algn="ctr" eaLnBrk="1" fontAlgn="t" hangingPunct="1">
              <a:buFontTx/>
              <a:buNone/>
              <a:defRPr/>
            </a:pPr>
            <a:r>
              <a:rPr lang="hu-HU" smtClean="0"/>
              <a:t> </a:t>
            </a:r>
          </a:p>
        </p:txBody>
      </p:sp>
      <p:graphicFrame>
        <p:nvGraphicFramePr>
          <p:cNvPr id="210948" name="Group 4"/>
          <p:cNvGraphicFramePr>
            <a:graphicFrameLocks noGrp="1"/>
          </p:cNvGraphicFramePr>
          <p:nvPr/>
        </p:nvGraphicFramePr>
        <p:xfrm>
          <a:off x="0" y="0"/>
          <a:ext cx="1714500" cy="1569720"/>
        </p:xfrm>
        <a:graphic>
          <a:graphicData uri="http://schemas.openxmlformats.org/drawingml/2006/table">
            <a:tbl>
              <a:tblPr/>
              <a:tblGrid>
                <a:gridCol w="17145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hu-H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377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  </a:t>
                      </a:r>
                      <a:r>
                        <a:rPr kumimoji="0" lang="hu-HU" sz="5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 </a:t>
                      </a: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                                                                 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7" name="Picture 11" descr="Ohm-namahashiv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14613"/>
            <a:ext cx="4716463" cy="424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0956" name="Group 12"/>
          <p:cNvGraphicFramePr>
            <a:graphicFrameLocks noGrp="1"/>
          </p:cNvGraphicFramePr>
          <p:nvPr/>
        </p:nvGraphicFramePr>
        <p:xfrm>
          <a:off x="3714750" y="2906713"/>
          <a:ext cx="1714500" cy="1569720"/>
        </p:xfrm>
        <a:graphic>
          <a:graphicData uri="http://schemas.openxmlformats.org/drawingml/2006/table">
            <a:tbl>
              <a:tblPr/>
              <a:tblGrid>
                <a:gridCol w="17145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hu-H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  </a:t>
                      </a:r>
                      <a:r>
                        <a:rPr kumimoji="0" lang="hu-HU" sz="5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 </a:t>
                      </a:r>
                      <a:r>
                        <a:rPr kumimoji="0" 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                                                          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91" name="Picture 19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636838"/>
            <a:ext cx="457200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64" name="Text Box 20"/>
          <p:cNvSpPr txBox="1">
            <a:spLocks noChangeArrowheads="1"/>
          </p:cNvSpPr>
          <p:nvPr/>
        </p:nvSpPr>
        <p:spPr bwMode="auto">
          <a:xfrm>
            <a:off x="755650" y="285728"/>
            <a:ext cx="29527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Szeretet, öröm</a:t>
            </a:r>
          </a:p>
          <a:p>
            <a:pPr algn="ctr">
              <a:defRPr/>
            </a:pPr>
            <a:r>
              <a:rPr lang="hu-HU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vidámság, boldogság</a:t>
            </a:r>
          </a:p>
        </p:txBody>
      </p:sp>
      <p:sp>
        <p:nvSpPr>
          <p:cNvPr id="210965" name="Text Box 21"/>
          <p:cNvSpPr txBox="1">
            <a:spLocks noChangeArrowheads="1"/>
          </p:cNvSpPr>
          <p:nvPr/>
        </p:nvSpPr>
        <p:spPr bwMode="auto">
          <a:xfrm>
            <a:off x="4929190" y="857232"/>
            <a:ext cx="384374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2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Megölték, felrobbant,</a:t>
            </a:r>
          </a:p>
          <a:p>
            <a:pPr algn="ctr">
              <a:defRPr/>
            </a:pPr>
            <a:r>
              <a:rPr lang="hu-HU" sz="32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tönkrement…(Hírek)</a:t>
            </a:r>
          </a:p>
        </p:txBody>
      </p:sp>
    </p:spTree>
    <p:extLst>
      <p:ext uri="{BB962C8B-B14F-4D97-AF65-F5344CB8AC3E}">
        <p14:creationId xmlns:p14="http://schemas.microsoft.com/office/powerpoint/2010/main" xmlns="" val="286439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b="1" smtClean="0"/>
              <a:t>ÖRÜLNI, </a:t>
            </a:r>
            <a:r>
              <a:rPr lang="hu-HU" sz="2400" b="1" smtClean="0"/>
              <a:t>VAGY  </a:t>
            </a:r>
            <a:r>
              <a:rPr lang="hu-HU" b="1" smtClean="0"/>
              <a:t>SZENVEDNI</a:t>
            </a:r>
          </a:p>
        </p:txBody>
      </p:sp>
      <p:sp>
        <p:nvSpPr>
          <p:cNvPr id="20483" name="Rectangle 6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hu-HU" sz="2800" b="1" smtClean="0">
              <a:effectLst/>
            </a:endParaRPr>
          </a:p>
          <a:p>
            <a:pPr eaLnBrk="1" hangingPunct="1"/>
            <a:r>
              <a:rPr lang="hu-HU" sz="2800" b="1" smtClean="0">
                <a:effectLst/>
              </a:rPr>
              <a:t>„Az élet minőségének és mennyiségének meghatározója, </a:t>
            </a:r>
            <a:r>
              <a:rPr lang="hu-HU" sz="4000" b="1" smtClean="0">
                <a:effectLst/>
              </a:rPr>
              <a:t>hogyan</a:t>
            </a:r>
          </a:p>
          <a:p>
            <a:pPr eaLnBrk="1" hangingPunct="1">
              <a:buFont typeface="Wingdings" pitchFamily="2" charset="2"/>
              <a:buNone/>
            </a:pPr>
            <a:r>
              <a:rPr lang="hu-HU" sz="2800" b="1" smtClean="0">
                <a:effectLst/>
              </a:rPr>
              <a:t>   viszonyulunk a bennünket ért ingerekhez.</a:t>
            </a:r>
          </a:p>
          <a:p>
            <a:pPr eaLnBrk="1" hangingPunct="1"/>
            <a:r>
              <a:rPr lang="hu-HU" sz="2800" b="1" smtClean="0">
                <a:effectLst/>
              </a:rPr>
              <a:t> Csupán ennyi a titok!”</a:t>
            </a:r>
          </a:p>
          <a:p>
            <a:pPr algn="r" eaLnBrk="1" hangingPunct="1"/>
            <a:endParaRPr lang="hu-HU" sz="2800" b="1" smtClean="0">
              <a:effectLst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hu-HU" sz="2800" b="1" smtClean="0">
                <a:effectLst/>
              </a:rPr>
              <a:t>                                           ZOLTAI MIKLÓS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hu-HU" sz="2800" b="1" smtClean="0">
                <a:effectLst/>
              </a:rPr>
              <a:t>Jógatanár és terapeuta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hu-HU" sz="4000" b="1" dirty="0" smtClean="0">
                <a:solidFill>
                  <a:srgbClr val="552579"/>
                </a:solidFill>
              </a:rPr>
              <a:t>MINDEN az „AGYBAN” DŐL EL!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hu-HU" sz="2800" b="1" dirty="0" smtClean="0">
                <a:solidFill>
                  <a:srgbClr val="552579"/>
                </a:solidFill>
              </a:rPr>
              <a:t>A hozzáállásban: stressznek élem-e meg az adott helyzetet?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b="1" dirty="0" smtClean="0">
                <a:solidFill>
                  <a:srgbClr val="552579"/>
                </a:solidFill>
              </a:rPr>
              <a:t>Neveltetés, mentálhigiénés szint, egoizmusunk szintje, elvárásaink…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b="1" dirty="0" smtClean="0">
                <a:solidFill>
                  <a:srgbClr val="552579"/>
                </a:solidFill>
              </a:rPr>
              <a:t>A stressz az élet része, nem mindig ( - 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b="1" dirty="0" smtClean="0">
                <a:solidFill>
                  <a:srgbClr val="552579"/>
                </a:solidFill>
              </a:rPr>
              <a:t>Esemény    stressz   küzdj / menekülj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b="1" dirty="0" smtClean="0">
                <a:solidFill>
                  <a:srgbClr val="552579"/>
                </a:solidFill>
              </a:rPr>
              <a:t>Túlélésünk genetikailag determinált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b="1" dirty="0" smtClean="0">
                <a:solidFill>
                  <a:srgbClr val="552579"/>
                </a:solidFill>
              </a:rPr>
              <a:t>Glükóz, adrenalin, vérnyomás, koleszterin…</a:t>
            </a:r>
          </a:p>
        </p:txBody>
      </p:sp>
      <p:sp>
        <p:nvSpPr>
          <p:cNvPr id="21508" name="Line 5"/>
          <p:cNvSpPr>
            <a:spLocks noChangeShapeType="1"/>
          </p:cNvSpPr>
          <p:nvPr/>
        </p:nvSpPr>
        <p:spPr bwMode="auto">
          <a:xfrm>
            <a:off x="14144692" y="2428868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 descr="Szent Pétervár 2009 26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757238" y="0"/>
            <a:ext cx="9901238" cy="6858000"/>
          </a:xfrm>
          <a:noFill/>
        </p:spPr>
      </p:pic>
      <p:sp>
        <p:nvSpPr>
          <p:cNvPr id="154633" name="Text Box 9"/>
          <p:cNvSpPr txBox="1">
            <a:spLocks noChangeArrowheads="1"/>
          </p:cNvSpPr>
          <p:nvPr/>
        </p:nvSpPr>
        <p:spPr bwMode="auto">
          <a:xfrm>
            <a:off x="2411413" y="5516563"/>
            <a:ext cx="53990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BÉKE, NYUGALOM, ÖRÖM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P101002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80975" y="0"/>
            <a:ext cx="9324975" cy="6994525"/>
          </a:xfrm>
          <a:noFill/>
        </p:spPr>
      </p:pic>
      <p:sp>
        <p:nvSpPr>
          <p:cNvPr id="148487" name="Text Box 7"/>
          <p:cNvSpPr txBox="1">
            <a:spLocks noChangeArrowheads="1"/>
          </p:cNvSpPr>
          <p:nvPr/>
        </p:nvSpPr>
        <p:spPr bwMode="auto">
          <a:xfrm>
            <a:off x="1476375" y="2492375"/>
            <a:ext cx="6751638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AZ ÉLET CÉLJA A BOLDOGSÁG !</a:t>
            </a:r>
          </a:p>
          <a:p>
            <a:pPr>
              <a:defRPr/>
            </a:pPr>
            <a:endParaRPr lang="hu-HU" sz="32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hu-HU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AZ ÉLET LEHETŐSÉG, AZ ÖRÖMÖK FORRÁSA.</a:t>
            </a:r>
          </a:p>
          <a:p>
            <a:pPr>
              <a:defRPr/>
            </a:pPr>
            <a:endParaRPr lang="hu-HU" sz="32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hu-HU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P101012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541338" y="-214313"/>
            <a:ext cx="9685338" cy="7264401"/>
          </a:xfrm>
          <a:noFill/>
        </p:spPr>
      </p:pic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714348" y="5429264"/>
            <a:ext cx="22541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SZERETET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Szent Pétervár 2009 44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6627" name="Text Box 7"/>
          <p:cNvSpPr txBox="1">
            <a:spLocks noChangeArrowheads="1"/>
          </p:cNvSpPr>
          <p:nvPr/>
        </p:nvSpPr>
        <p:spPr bwMode="auto">
          <a:xfrm>
            <a:off x="4695825" y="36655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/>
          </a:p>
        </p:txBody>
      </p:sp>
      <p:sp>
        <p:nvSpPr>
          <p:cNvPr id="139272" name="Text Box 8"/>
          <p:cNvSpPr txBox="1">
            <a:spLocks noChangeArrowheads="1"/>
          </p:cNvSpPr>
          <p:nvPr/>
        </p:nvSpPr>
        <p:spPr bwMode="auto">
          <a:xfrm>
            <a:off x="3714744" y="5596116"/>
            <a:ext cx="246574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SZERETET</a:t>
            </a:r>
          </a:p>
          <a:p>
            <a:pPr>
              <a:defRPr/>
            </a:pPr>
            <a:endParaRPr lang="hu-HU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Szent Pétervár 2009 25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61913"/>
            <a:ext cx="9144000" cy="6858000"/>
          </a:xfrm>
          <a:noFill/>
        </p:spPr>
      </p:pic>
      <p:sp>
        <p:nvSpPr>
          <p:cNvPr id="136199" name="Text Box 7"/>
          <p:cNvSpPr txBox="1">
            <a:spLocks noChangeArrowheads="1"/>
          </p:cNvSpPr>
          <p:nvPr/>
        </p:nvSpPr>
        <p:spPr bwMode="auto">
          <a:xfrm>
            <a:off x="4143372" y="5643578"/>
            <a:ext cx="24657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SZERETET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P101002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588"/>
            <a:ext cx="9144000" cy="6858000"/>
          </a:xfrm>
          <a:noFill/>
        </p:spPr>
      </p:pic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6372200" y="1412776"/>
            <a:ext cx="23510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SZERETET</a:t>
            </a:r>
          </a:p>
          <a:p>
            <a:pPr algn="ctr">
              <a:defRPr/>
            </a:pPr>
            <a:r>
              <a:rPr lang="hu-HU" sz="4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HŰSÉG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5286380" y="4572008"/>
            <a:ext cx="33265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svájci klinikán</a:t>
            </a:r>
          </a:p>
          <a:p>
            <a:pPr algn="ctr"/>
            <a:r>
              <a:rPr lang="hu-HU" sz="36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kutyák sétálnak</a:t>
            </a:r>
            <a:endParaRPr lang="hu-HU" sz="3600" b="1" dirty="0">
              <a:solidFill>
                <a:srgbClr val="5525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KirlianDiagramsFront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0"/>
            <a:ext cx="4894262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-2114550" y="4362450"/>
          <a:ext cx="2409825" cy="490538"/>
        </p:xfrm>
        <a:graphic>
          <a:graphicData uri="http://schemas.openxmlformats.org/presentationml/2006/ole">
            <p:oleObj spid="_x0000_s5122" name="Csomagoló felületobjektum" showAsIcon="1" r:id="rId5" imgW="2409480" imgH="4910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P101000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53975"/>
            <a:ext cx="9144000" cy="6804025"/>
          </a:xfrm>
          <a:noFill/>
        </p:spPr>
      </p:pic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808038" y="4859338"/>
            <a:ext cx="23066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SZERETET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hu-HU" altLang="hu-HU"/>
          </a:p>
        </p:txBody>
      </p:sp>
      <p:pic>
        <p:nvPicPr>
          <p:cNvPr id="31748" name="Picture 4" descr="Benjáminos naptár 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340100"/>
            <a:ext cx="10875963" cy="145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539552" y="5301208"/>
            <a:ext cx="2421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 smtClean="0"/>
              <a:t>LOVASTERÁPIA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delfi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6376" y="0"/>
            <a:ext cx="10620375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669" name="Text Box 5"/>
          <p:cNvSpPr txBox="1">
            <a:spLocks noChangeArrowheads="1"/>
          </p:cNvSpPr>
          <p:nvPr/>
        </p:nvSpPr>
        <p:spPr bwMode="auto">
          <a:xfrm>
            <a:off x="1042988" y="5013325"/>
            <a:ext cx="614007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SZERETET   </a:t>
            </a:r>
            <a:r>
              <a:rPr lang="hu-HU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ÖNFELÁLDOZÁS</a:t>
            </a:r>
          </a:p>
          <a:p>
            <a:pPr algn="ctr">
              <a:defRPr/>
            </a:pPr>
            <a:r>
              <a:rPr lang="hu-HU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delfinterápia</a:t>
            </a:r>
            <a:endParaRPr lang="hu-HU" sz="4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-285776"/>
            <a:ext cx="8229600" cy="1285884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ÖRÖMTELI EMBERI KAPCSOLATOK</a:t>
            </a:r>
            <a:endParaRPr lang="hu-HU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636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000108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Élethosszig tartó tanulásfontossága!</a:t>
            </a:r>
            <a:endParaRPr lang="hu-HU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5653"/>
            <a:ext cx="9144000" cy="570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hu-H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„Táplálékod legyen a te orvosságod!”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2332037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hu-HU" sz="3600" dirty="0" smtClean="0">
                <a:solidFill>
                  <a:srgbClr val="552579"/>
                </a:solidFill>
              </a:rPr>
              <a:t>Nincs alapvető különbség az európai és az alternatív orvoslás alapelvei között.</a:t>
            </a:r>
          </a:p>
          <a:p>
            <a:pPr eaLnBrk="1" hangingPunct="1">
              <a:defRPr/>
            </a:pPr>
            <a:r>
              <a:rPr lang="hu-HU" sz="3600" b="1" dirty="0" smtClean="0">
                <a:solidFill>
                  <a:srgbClr val="552579"/>
                </a:solidFill>
              </a:rPr>
              <a:t>De az Élő, </a:t>
            </a:r>
            <a:r>
              <a:rPr lang="hu-HU" sz="3600" b="1" dirty="0" err="1" smtClean="0">
                <a:solidFill>
                  <a:srgbClr val="552579"/>
                </a:solidFill>
              </a:rPr>
              <a:t>Qi-ben</a:t>
            </a:r>
            <a:r>
              <a:rPr lang="hu-HU" sz="3600" b="1" dirty="0" smtClean="0">
                <a:solidFill>
                  <a:srgbClr val="552579"/>
                </a:solidFill>
              </a:rPr>
              <a:t> gazdag táplálék bevitele!!</a:t>
            </a:r>
          </a:p>
          <a:p>
            <a:pPr eaLnBrk="1" hangingPunct="1">
              <a:defRPr/>
            </a:pPr>
            <a:r>
              <a:rPr lang="hu-HU" sz="3600" dirty="0" smtClean="0">
                <a:solidFill>
                  <a:srgbClr val="552579"/>
                </a:solidFill>
              </a:rPr>
              <a:t>Kiegyensúlyozott, mértékletes táplálkozás</a:t>
            </a:r>
          </a:p>
          <a:p>
            <a:pPr eaLnBrk="1" hangingPunct="1">
              <a:defRPr/>
            </a:pPr>
            <a:r>
              <a:rPr lang="hu-HU" sz="3600" dirty="0" smtClean="0">
                <a:solidFill>
                  <a:srgbClr val="552579"/>
                </a:solidFill>
              </a:rPr>
              <a:t>Nincs egyensúlyban az életmód és a táplálkozás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 LEGÉRTÉKESEBB TÁPANYAGOK:</a:t>
            </a:r>
            <a:endParaRPr lang="hu-H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9191613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6507"/>
            <a:ext cx="9144000" cy="614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2921"/>
            <a:ext cx="9144000" cy="6015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285728"/>
            <a:ext cx="7290054" cy="107157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hu-H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Hitvallásom a táplálkozásról: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idx="1"/>
          </p:nvPr>
        </p:nvSpPr>
        <p:spPr>
          <a:xfrm>
            <a:off x="500034" y="1643050"/>
            <a:ext cx="8229600" cy="5614990"/>
          </a:xfrm>
        </p:spPr>
        <p:txBody>
          <a:bodyPr/>
          <a:lstStyle/>
          <a:p>
            <a:pPr eaLnBrk="1" hangingPunct="1">
              <a:defRPr/>
            </a:pPr>
            <a:r>
              <a:rPr lang="hu-HU" b="1" dirty="0" smtClean="0">
                <a:solidFill>
                  <a:srgbClr val="552579"/>
                </a:solidFill>
              </a:rPr>
              <a:t>Vegyes, kiegyensúlyozott étrend</a:t>
            </a:r>
          </a:p>
          <a:p>
            <a:pPr eaLnBrk="1" hangingPunct="1">
              <a:defRPr/>
            </a:pPr>
            <a:r>
              <a:rPr lang="hu-HU" b="1" dirty="0" smtClean="0">
                <a:solidFill>
                  <a:srgbClr val="552579"/>
                </a:solidFill>
              </a:rPr>
              <a:t>Mindent lehet, de mértékkel</a:t>
            </a:r>
          </a:p>
          <a:p>
            <a:pPr eaLnBrk="1" hangingPunct="1">
              <a:defRPr/>
            </a:pPr>
            <a:r>
              <a:rPr lang="hu-HU" b="1" dirty="0" smtClean="0">
                <a:solidFill>
                  <a:srgbClr val="552579"/>
                </a:solidFill>
              </a:rPr>
              <a:t>Fontosak az arányok</a:t>
            </a:r>
          </a:p>
          <a:p>
            <a:pPr eaLnBrk="1" hangingPunct="1">
              <a:defRPr/>
            </a:pPr>
            <a:r>
              <a:rPr lang="hu-HU" b="1" dirty="0" smtClean="0">
                <a:solidFill>
                  <a:srgbClr val="552579"/>
                </a:solidFill>
              </a:rPr>
              <a:t>Jó az ösztönünk?  Helyesen étkezzünk.</a:t>
            </a:r>
          </a:p>
          <a:p>
            <a:pPr eaLnBrk="1" hangingPunct="1">
              <a:defRPr/>
            </a:pPr>
            <a:r>
              <a:rPr lang="hu-HU" b="1" dirty="0" smtClean="0">
                <a:solidFill>
                  <a:srgbClr val="552579"/>
                </a:solidFill>
              </a:rPr>
              <a:t>Több élvezetet akarunk szerezni, rizikózzuk az egészségünket?!</a:t>
            </a:r>
          </a:p>
          <a:p>
            <a:pPr eaLnBrk="1" hangingPunct="1">
              <a:defRPr/>
            </a:pPr>
            <a:r>
              <a:rPr lang="hu-HU" dirty="0" smtClean="0">
                <a:solidFill>
                  <a:srgbClr val="552579"/>
                </a:solidFill>
              </a:rPr>
              <a:t>A gyermekeknek jó az ösztönük!</a:t>
            </a:r>
          </a:p>
          <a:p>
            <a:pPr eaLnBrk="1" hangingPunct="1">
              <a:defRPr/>
            </a:pPr>
            <a:r>
              <a:rPr lang="hu-HU" dirty="0" smtClean="0">
                <a:solidFill>
                  <a:srgbClr val="552579"/>
                </a:solidFill>
              </a:rPr>
              <a:t>FERMENTÁLT TERMÉKEK- SAV. KÁPOSZTA, JAPÁN MAKROBIOTIKUS T.</a:t>
            </a:r>
          </a:p>
          <a:p>
            <a:pPr eaLnBrk="1" hangingPunct="1">
              <a:defRPr/>
            </a:pPr>
            <a:r>
              <a:rPr lang="hu-HU" b="1" dirty="0" smtClean="0">
                <a:solidFill>
                  <a:srgbClr val="552579"/>
                </a:solidFill>
              </a:rPr>
              <a:t>Medvehagyma  </a:t>
            </a:r>
          </a:p>
          <a:p>
            <a:pPr eaLnBrk="1" hangingPunct="1">
              <a:defRPr/>
            </a:pPr>
            <a:r>
              <a:rPr lang="hu-HU" b="1" dirty="0" smtClean="0">
                <a:solidFill>
                  <a:srgbClr val="552579"/>
                </a:solidFill>
              </a:rPr>
              <a:t>Gyermekláncfű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us\Desktop\Screenshot_2023-03-18-06-21-25-790_com.mi.globalbrowser.jpg"/>
          <p:cNvPicPr>
            <a:picLocks noChangeAspect="1" noChangeArrowheads="1"/>
          </p:cNvPicPr>
          <p:nvPr/>
        </p:nvPicPr>
        <p:blipFill>
          <a:blip r:embed="rId2"/>
          <a:srcRect l="12536" t="15945" r="20102" b="25217"/>
          <a:stretch>
            <a:fillRect/>
          </a:stretch>
        </p:blipFill>
        <p:spPr bwMode="auto">
          <a:xfrm>
            <a:off x="-571536" y="2357430"/>
            <a:ext cx="9715536" cy="3916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is az a </a:t>
            </a:r>
            <a:r>
              <a:rPr lang="hu-HU" sz="5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jing</a:t>
            </a:r>
            <a:r>
              <a:rPr lang="hu-HU" sz="5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hu-HU" sz="5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jang</a:t>
            </a:r>
            <a:r>
              <a:rPr lang="hu-HU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TÁPLÁLKOZÁS?</a:t>
            </a:r>
            <a:endParaRPr lang="hu-HU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Nyugati táplálkozási szemlélet</a:t>
            </a:r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/>
          </a:bodyPr>
          <a:lstStyle/>
          <a:p>
            <a:r>
              <a:rPr lang="hu-HU" dirty="0" smtClean="0"/>
              <a:t>Taoista táplálkozási filozófia</a:t>
            </a:r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2348880"/>
            <a:ext cx="2695575" cy="2457450"/>
          </a:xfrm>
        </p:spPr>
      </p:pic>
      <p:pic>
        <p:nvPicPr>
          <p:cNvPr id="10" name="Tartalom helye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2348880"/>
            <a:ext cx="2448272" cy="1944216"/>
          </a:xfrm>
        </p:spPr>
      </p:pic>
      <p:sp>
        <p:nvSpPr>
          <p:cNvPr id="9" name="Szövegdoboz 8"/>
          <p:cNvSpPr txBox="1"/>
          <p:nvPr/>
        </p:nvSpPr>
        <p:spPr>
          <a:xfrm>
            <a:off x="1115616" y="5157192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/>
              <a:t>-napi</a:t>
            </a:r>
            <a:r>
              <a:rPr lang="hu-HU" b="1" dirty="0" smtClean="0"/>
              <a:t> kcal bevitel</a:t>
            </a:r>
          </a:p>
          <a:p>
            <a:endParaRPr lang="hu-HU" b="1" dirty="0"/>
          </a:p>
          <a:p>
            <a:r>
              <a:rPr lang="hu-HU" b="1" dirty="0" err="1" smtClean="0"/>
              <a:t>-tápanyagok</a:t>
            </a:r>
            <a:r>
              <a:rPr lang="hu-HU" b="1" dirty="0" smtClean="0"/>
              <a:t> élettani szerepe</a:t>
            </a:r>
            <a:endParaRPr lang="hu-HU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144260" y="4304044"/>
            <a:ext cx="36724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„</a:t>
            </a:r>
            <a:r>
              <a:rPr lang="en-US" b="1" dirty="0" smtClean="0"/>
              <a:t>Eat to warm up &amp; Eat to cool down</a:t>
            </a:r>
            <a:r>
              <a:rPr lang="hu-HU" b="1" dirty="0" smtClean="0"/>
              <a:t>”</a:t>
            </a:r>
          </a:p>
          <a:p>
            <a:pPr marL="285750" indent="-285750">
              <a:buFontTx/>
              <a:buChar char="-"/>
            </a:pPr>
            <a:r>
              <a:rPr lang="hu-HU" b="1" dirty="0" smtClean="0"/>
              <a:t>Egyensúlyban az évszakkal</a:t>
            </a:r>
          </a:p>
          <a:p>
            <a:pPr marL="285750" indent="-285750">
              <a:buFontTx/>
              <a:buChar char="-"/>
            </a:pPr>
            <a:r>
              <a:rPr lang="hu-HU" b="1" dirty="0" smtClean="0"/>
              <a:t>Egyensúlyban a földrajzi-és klímaviszonyokkal</a:t>
            </a:r>
          </a:p>
          <a:p>
            <a:pPr marL="285750" indent="-285750">
              <a:buFontTx/>
              <a:buChar char="-"/>
            </a:pPr>
            <a:r>
              <a:rPr lang="hu-HU" b="1" dirty="0" smtClean="0"/>
              <a:t>Egyensúlyban a saját életszakaszunkkal </a:t>
            </a:r>
          </a:p>
          <a:p>
            <a:pPr marL="285750" indent="-285750">
              <a:buFontTx/>
              <a:buChar char="-"/>
            </a:pPr>
            <a:r>
              <a:rPr lang="hu-HU" b="1" dirty="0" smtClean="0"/>
              <a:t>Egyensúlyban a felépítésünkkel</a:t>
            </a:r>
          </a:p>
          <a:p>
            <a:pPr marL="285750" indent="-285750">
              <a:buFontTx/>
              <a:buChar char="-"/>
            </a:pPr>
            <a:r>
              <a:rPr lang="hu-HU" b="1" dirty="0" smtClean="0"/>
              <a:t>Egyensúlyban az 5 </a:t>
            </a:r>
            <a:r>
              <a:rPr lang="hu-HU" b="1" dirty="0" err="1" smtClean="0"/>
              <a:t>alapízzel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xmlns="" val="103874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85786" y="-428652"/>
            <a:ext cx="7290054" cy="1643074"/>
          </a:xfrm>
        </p:spPr>
        <p:txBody>
          <a:bodyPr>
            <a:normAutofit/>
          </a:bodyPr>
          <a:lstStyle/>
          <a:p>
            <a:r>
              <a:rPr lang="hu-HU" sz="4800" b="1" dirty="0" smtClean="0">
                <a:solidFill>
                  <a:srgbClr val="FF0000"/>
                </a:solidFill>
              </a:rPr>
              <a:t>Jang ételek-”melegítők”</a:t>
            </a:r>
            <a:endParaRPr lang="hu-HU" sz="4800" b="1" dirty="0">
              <a:solidFill>
                <a:srgbClr val="FF000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1338396"/>
            <a:ext cx="2232248" cy="130899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276052"/>
            <a:ext cx="2088232" cy="135343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660484"/>
            <a:ext cx="1949177" cy="125881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87" y="3982997"/>
            <a:ext cx="2224882" cy="93610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3791" y="2819845"/>
            <a:ext cx="2050157" cy="157132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1338396"/>
            <a:ext cx="2143125" cy="129109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3948" y="2458905"/>
            <a:ext cx="1342454" cy="1460392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939" y="1172191"/>
            <a:ext cx="1263053" cy="1488293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0648" y="3885883"/>
            <a:ext cx="2251063" cy="1512428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7559" y="3971100"/>
            <a:ext cx="1905000" cy="142875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3305" y="5268547"/>
            <a:ext cx="2201870" cy="1334092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6505" y="4526300"/>
            <a:ext cx="1767495" cy="136688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0059" y="5321495"/>
            <a:ext cx="2114699" cy="1451707"/>
          </a:xfrm>
          <a:prstGeom prst="rect">
            <a:avLst/>
          </a:prstGeom>
        </p:spPr>
      </p:pic>
      <p:pic>
        <p:nvPicPr>
          <p:cNvPr id="2050" name="Picture 2" descr="C:\Users\zsignara\Desktop\jingjang diéta\grgr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1992" y="1337652"/>
            <a:ext cx="11334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zsignara\Desktop\jingjang diéta\lmkojf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3544" y="4382722"/>
            <a:ext cx="12573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zsignara\Desktop\jingjang diéta\parsnip_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1992" y="3087007"/>
            <a:ext cx="13335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zsignara\Desktop\jingjang diéta\hagyma1HAGYMA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76" y="5097983"/>
            <a:ext cx="2584276" cy="167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6191" y="2632066"/>
            <a:ext cx="1305496" cy="116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899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85786" y="0"/>
            <a:ext cx="7290054" cy="1499616"/>
          </a:xfrm>
        </p:spPr>
        <p:txBody>
          <a:bodyPr/>
          <a:lstStyle/>
          <a:p>
            <a:r>
              <a:rPr lang="hu-HU" i="1" dirty="0" smtClean="0"/>
              <a:t> </a:t>
            </a:r>
            <a:r>
              <a:rPr lang="hu-HU" sz="5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Jin</a:t>
            </a:r>
            <a:r>
              <a:rPr lang="hu-HU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ételek- „hűsítők”</a:t>
            </a:r>
            <a:endParaRPr lang="hu-HU" sz="5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C:\Users\zsignara\Desktop\jingjang diéta\3r3r3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39" y="141287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zsignara\Desktop\jingjang diéta\3rr3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39" y="3197764"/>
            <a:ext cx="219075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zsignara\Desktop\jingjang diéta\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5237" y="1523423"/>
            <a:ext cx="1563976" cy="107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zsignara\Desktop\jingjang diéta\dr3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0694" y="1412875"/>
            <a:ext cx="1704542" cy="129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zsignara\Desktop\jingjang diéta\e2e2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5630" y="2584184"/>
            <a:ext cx="190500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zsignara\Desktop\jingjang diéta\d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5538" y="1412875"/>
            <a:ext cx="21621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zsignara\Desktop\jingjang diéta\e3e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5237" y="2459759"/>
            <a:ext cx="132397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zsignara\Desktop\jingjang diéta\e3e3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4672" y="3527425"/>
            <a:ext cx="1814711" cy="118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zsignara\Desktop\jingjang diéta\fefef4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0446" y="1584325"/>
            <a:ext cx="15811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zsignara\Desktop\jingjang diéta\fwfef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9033" y="403997"/>
            <a:ext cx="13239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zsignara\Desktop\jingjang diéta\hfzufu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5214" y="3922206"/>
            <a:ext cx="1875501" cy="12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zsignara\Desktop\jingjang diéta\ihoih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64" y="5373216"/>
            <a:ext cx="2143125" cy="127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zsignara\Desktop\jingjang diéta\iuiug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6782" y="3922206"/>
            <a:ext cx="1662430" cy="116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zsignara\Desktop\jingjang diéta\jcf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2305" y="5122688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zsignara\Desktop\jingjang diéta\kgi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165" y="4240751"/>
            <a:ext cx="1458540" cy="12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zsignara\Desktop\jingjang diéta\kgig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4672" y="5373216"/>
            <a:ext cx="1685925" cy="136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zsignara\Desktop\jingjang diéta\lknlh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3041" y="3316733"/>
            <a:ext cx="1303160" cy="139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zsignara\Desktop\jingjang diéta\r3r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9939" y="4829060"/>
            <a:ext cx="1314336" cy="108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zsignara\Desktop\jingjang diéta\r4r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8937" y="4502649"/>
            <a:ext cx="160972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zsignara\Desktop\jingjang diéta\frfr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5262" y="5919037"/>
            <a:ext cx="92392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zsignara\Desktop\jingjang diéta\jhvhjv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9188" y="5506164"/>
            <a:ext cx="1729474" cy="131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195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242888"/>
            <a:ext cx="8229600" cy="1663701"/>
          </a:xfrm>
        </p:spPr>
        <p:txBody>
          <a:bodyPr/>
          <a:lstStyle/>
          <a:p>
            <a:pPr eaLnBrk="1" hangingPunct="1">
              <a:defRPr/>
            </a:pPr>
            <a:r>
              <a:rPr lang="hu-HU" smtClean="0"/>
              <a:t>RECEPTEK: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25538"/>
            <a:ext cx="8229600" cy="5005387"/>
          </a:xfrm>
        </p:spPr>
        <p:txBody>
          <a:bodyPr/>
          <a:lstStyle/>
          <a:p>
            <a:pPr eaLnBrk="1" hangingPunct="1">
              <a:defRPr/>
            </a:pPr>
            <a:r>
              <a:rPr lang="hu-HU" u="sng" smtClean="0"/>
              <a:t>GYÓGYBOR  SZT. Hildegard szerint: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u-HU" u="sng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smtClean="0"/>
              <a:t>1liter vörös bort 10 percig gyöngyöztetünk a tűzhelyen, majd 10 szár petrezselyem levelet belevetünk, elzárjuk, és lefödjük.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smtClean="0"/>
              <a:t>Mikor langyosra hűlt, a petrezselymet kivesszük, és belekeverünk 30dkg mézet.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smtClean="0"/>
              <a:t>Teljes lehűlés  után hűtőben tartjuk, napi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smtClean="0"/>
              <a:t>½-1dl fogyasztása javasolt.</a:t>
            </a:r>
          </a:p>
          <a:p>
            <a:pPr eaLnBrk="1" hangingPunct="1">
              <a:defRPr/>
            </a:pPr>
            <a:endParaRPr lang="hu-H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endParaRPr lang="hu-HU" sz="3200" u="sng" smtClean="0"/>
          </a:p>
        </p:txBody>
      </p:sp>
      <p:sp>
        <p:nvSpPr>
          <p:cNvPr id="164868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476250"/>
            <a:ext cx="8229600" cy="5654675"/>
          </a:xfrm>
        </p:spPr>
        <p:txBody>
          <a:bodyPr/>
          <a:lstStyle/>
          <a:p>
            <a:pPr eaLnBrk="1" hangingPunct="1">
              <a:defRPr/>
            </a:pPr>
            <a:r>
              <a:rPr lang="hu-HU" b="1" u="sng" smtClean="0"/>
              <a:t>CÉKLASALÁTA:</a:t>
            </a:r>
            <a:br>
              <a:rPr lang="hu-HU" b="1" u="sng" smtClean="0"/>
            </a:br>
            <a:endParaRPr lang="hu-HU" b="1" u="sng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smtClean="0"/>
              <a:t>1Kg héjában főtt céklát hámozás után lereszelünk, hozzáadunk 7-8 gerezd tört fokhagymát, 1evőkanál almaecetet, 1teás kanál sót, 2 pohár tejfölt. ½-1 napra hűtőben állni hagyjuk.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smtClean="0"/>
              <a:t>(Az arányoktól ízléstől függően lényegesen el lehet térni, más fűszerekkel is lehet gazdagítani az ízeket.)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hu-HU" smtClean="0"/>
          </a:p>
        </p:txBody>
      </p:sp>
      <p:sp>
        <p:nvSpPr>
          <p:cNvPr id="1689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60350"/>
            <a:ext cx="8229600" cy="5870575"/>
          </a:xfrm>
        </p:spPr>
        <p:txBody>
          <a:bodyPr/>
          <a:lstStyle/>
          <a:p>
            <a:pPr eaLnBrk="1" hangingPunct="1">
              <a:defRPr/>
            </a:pPr>
            <a:r>
              <a:rPr lang="hu-HU" b="1" smtClean="0"/>
              <a:t>MACZONI:</a:t>
            </a:r>
            <a:r>
              <a:rPr lang="hu-HU" smtClean="0"/>
              <a:t> (Grúz tejtermék)</a:t>
            </a:r>
          </a:p>
          <a:p>
            <a:pPr eaLnBrk="1" hangingPunct="1">
              <a:defRPr/>
            </a:pPr>
            <a:endParaRPr lang="hu-HU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smtClean="0"/>
              <a:t>A tejet felforraljuk, mikor langyosra hűlt, beoltjuk fél literenként 1 púpozott evőkanál tejföllel- sűrű szitán eldolgozva, majd csészékbe szétöntve melegen tartjuk azokat. Körülményektől függően kb. ½-1 nap alatt megszilárdul, majd hűtőben több napig eltartható. Fogyasztás előtt gyümölccsel, lekvárral gazdagítható.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smtClean="0"/>
              <a:t>(Más élő flórával</a:t>
            </a:r>
            <a:r>
              <a:rPr lang="hu-HU" b="1" smtClean="0"/>
              <a:t> </a:t>
            </a:r>
            <a:r>
              <a:rPr lang="hu-HU" smtClean="0"/>
              <a:t>is érdemes kipróbálni.)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71604" y="-285776"/>
            <a:ext cx="6172200" cy="6423177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rgbClr val="7030A0"/>
                </a:solidFill>
                <a:effectLst/>
              </a:rPr>
              <a:t>AZ ÉTEL KÉSZÍTÉSNÉL AZ ALAPANYAGOKON KÍVÜL AZ IS FONTOS, HOGY </a:t>
            </a:r>
            <a:r>
              <a:rPr lang="hu-HU" b="1" dirty="0" smtClean="0">
                <a:solidFill>
                  <a:srgbClr val="7030A0"/>
                </a:solidFill>
                <a:effectLst/>
              </a:rPr>
              <a:t>KI MILYEN SZERETETTEL ÁLLÍTOTTA ÖSSZE!!</a:t>
            </a:r>
            <a:br>
              <a:rPr lang="hu-HU" b="1" dirty="0" smtClean="0">
                <a:solidFill>
                  <a:srgbClr val="7030A0"/>
                </a:solidFill>
                <a:effectLst/>
              </a:rPr>
            </a:br>
            <a:r>
              <a:rPr lang="hu-HU" sz="3200" dirty="0" smtClean="0">
                <a:solidFill>
                  <a:srgbClr val="7030A0"/>
                </a:solidFill>
                <a:effectLst/>
              </a:rPr>
              <a:t>(</a:t>
            </a:r>
            <a:r>
              <a:rPr lang="hu-HU" sz="3200" b="1" dirty="0" smtClean="0">
                <a:solidFill>
                  <a:srgbClr val="7030A0"/>
                </a:solidFill>
                <a:effectLst/>
              </a:rPr>
              <a:t>Nagyi sütije „Nagymama lekvárja”)</a:t>
            </a:r>
            <a:endParaRPr lang="hu-HU" dirty="0">
              <a:solidFill>
                <a:srgbClr val="7030A0"/>
              </a:solidFill>
              <a:effectLst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1142984"/>
            <a:ext cx="8229600" cy="122396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hu-HU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Ne mérgezd magad szándékosan!</a:t>
            </a:r>
            <a:r>
              <a:rPr lang="hu-HU" sz="4000" dirty="0" smtClean="0">
                <a:solidFill>
                  <a:srgbClr val="D5F0F9"/>
                </a:solidFill>
              </a:rPr>
              <a:t/>
            </a:r>
            <a:br>
              <a:rPr lang="hu-HU" sz="4000" dirty="0" smtClean="0">
                <a:solidFill>
                  <a:srgbClr val="D5F0F9"/>
                </a:solidFill>
              </a:rPr>
            </a:br>
            <a:endParaRPr lang="hu-HU" sz="4000" dirty="0" smtClean="0">
              <a:solidFill>
                <a:srgbClr val="D5F0F9"/>
              </a:solidFill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571472" y="3214686"/>
            <a:ext cx="8229600" cy="4797425"/>
          </a:xfrm>
        </p:spPr>
        <p:txBody>
          <a:bodyPr/>
          <a:lstStyle/>
          <a:p>
            <a:pPr eaLnBrk="1" hangingPunct="1">
              <a:defRPr/>
            </a:pPr>
            <a:r>
              <a:rPr lang="hu-HU" dirty="0" smtClean="0"/>
              <a:t>Nemcsak alkohollal, dohányzással mérgezhetjük magunkat, hanem </a:t>
            </a:r>
            <a:r>
              <a:rPr lang="hu-HU" sz="3600" b="1" dirty="0" smtClean="0"/>
              <a:t>táplálkozással</a:t>
            </a:r>
            <a:r>
              <a:rPr lang="hu-HU" dirty="0" smtClean="0"/>
              <a:t> is.</a:t>
            </a:r>
          </a:p>
          <a:p>
            <a:pPr eaLnBrk="1" hangingPunct="1">
              <a:defRPr/>
            </a:pPr>
            <a:r>
              <a:rPr lang="hu-HU" dirty="0" smtClean="0"/>
              <a:t>Mennyiség: </a:t>
            </a:r>
            <a:r>
              <a:rPr lang="hu-HU" b="1" dirty="0" smtClean="0"/>
              <a:t>túlzottan sok</a:t>
            </a:r>
          </a:p>
          <a:p>
            <a:pPr eaLnBrk="1" hangingPunct="1">
              <a:defRPr/>
            </a:pPr>
            <a:r>
              <a:rPr lang="hu-HU" dirty="0" smtClean="0"/>
              <a:t>Minőség: </a:t>
            </a:r>
            <a:r>
              <a:rPr lang="hu-HU" b="1" dirty="0" smtClean="0"/>
              <a:t>bonyolult, nehezen emészthető</a:t>
            </a:r>
          </a:p>
          <a:p>
            <a:pPr eaLnBrk="1" hangingPunct="1">
              <a:defRPr/>
            </a:pPr>
            <a:r>
              <a:rPr lang="hu-HU" dirty="0" smtClean="0"/>
              <a:t>Étkezési szokások: </a:t>
            </a:r>
            <a:r>
              <a:rPr lang="hu-HU" b="1" dirty="0" smtClean="0"/>
              <a:t>bőséges vacsora</a:t>
            </a:r>
          </a:p>
          <a:p>
            <a:pPr eaLnBrk="1" hangingPunct="1">
              <a:defRPr/>
            </a:pPr>
            <a:r>
              <a:rPr lang="hu-HU" dirty="0" smtClean="0"/>
              <a:t>Konyhatechnológia: </a:t>
            </a:r>
            <a:r>
              <a:rPr lang="hu-HU" b="1" dirty="0" smtClean="0"/>
              <a:t>sütés, főzés</a:t>
            </a:r>
            <a:r>
              <a:rPr lang="hu-HU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u-HU" sz="4000" dirty="0" smtClean="0">
                <a:solidFill>
                  <a:srgbClr val="D5F0F9"/>
                </a:solidFill>
              </a:rPr>
              <a:t/>
            </a:r>
            <a:br>
              <a:rPr lang="hu-HU" sz="4000" dirty="0" smtClean="0">
                <a:solidFill>
                  <a:srgbClr val="D5F0F9"/>
                </a:solidFill>
              </a:rPr>
            </a:br>
            <a:r>
              <a:rPr lang="hu-H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IV. Tisztulás a salakanyagoktól, mérgektől!</a:t>
            </a:r>
            <a:br>
              <a:rPr lang="hu-H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sz="4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>
          <a:xfrm>
            <a:off x="358775" y="1928802"/>
            <a:ext cx="8785225" cy="573325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hu-HU" b="1" dirty="0" smtClean="0"/>
          </a:p>
          <a:p>
            <a:pPr eaLnBrk="1" hangingPunct="1">
              <a:defRPr/>
            </a:pPr>
            <a:r>
              <a:rPr lang="hu-HU" b="1" dirty="0" smtClean="0"/>
              <a:t>Egyszerű, párolt, 40%-ban nyers </a:t>
            </a:r>
            <a:r>
              <a:rPr lang="hu-HU" dirty="0" smtClean="0"/>
              <a:t>táplálék</a:t>
            </a:r>
            <a:endParaRPr lang="hu-HU" b="1" dirty="0" smtClean="0"/>
          </a:p>
          <a:p>
            <a:pPr eaLnBrk="1" hangingPunct="1">
              <a:defRPr/>
            </a:pPr>
            <a:r>
              <a:rPr lang="hu-HU" b="1" dirty="0" smtClean="0"/>
              <a:t>Naponta </a:t>
            </a:r>
            <a:r>
              <a:rPr lang="hu-HU" dirty="0" smtClean="0"/>
              <a:t>legyen székletünk! (5-7h.között)</a:t>
            </a:r>
          </a:p>
          <a:p>
            <a:pPr eaLnBrk="1" hangingPunct="1">
              <a:defRPr/>
            </a:pPr>
            <a:r>
              <a:rPr lang="hu-HU" b="1" dirty="0" smtClean="0"/>
              <a:t>Min. 1,5 </a:t>
            </a:r>
            <a:r>
              <a:rPr lang="hu-HU" dirty="0" smtClean="0"/>
              <a:t>inkább </a:t>
            </a:r>
            <a:r>
              <a:rPr lang="hu-HU" b="1" dirty="0" smtClean="0"/>
              <a:t>2l vizet, (30 ml/testsúly kg) </a:t>
            </a:r>
            <a:r>
              <a:rPr lang="hu-HU" dirty="0" smtClean="0"/>
              <a:t>folyadékot igyunk!</a:t>
            </a:r>
          </a:p>
          <a:p>
            <a:pPr eaLnBrk="1" hangingPunct="1">
              <a:defRPr/>
            </a:pPr>
            <a:r>
              <a:rPr lang="hu-HU" b="1" dirty="0" smtClean="0"/>
              <a:t>Könnyű, diétás nap </a:t>
            </a:r>
            <a:r>
              <a:rPr lang="hu-HU" dirty="0" smtClean="0"/>
              <a:t>hetente 1X</a:t>
            </a:r>
          </a:p>
          <a:p>
            <a:pPr eaLnBrk="1" hangingPunct="1">
              <a:defRPr/>
            </a:pPr>
            <a:r>
              <a:rPr lang="hu-HU" b="1" dirty="0" smtClean="0"/>
              <a:t>Könnyed böjtölés </a:t>
            </a:r>
            <a:r>
              <a:rPr lang="hu-HU" dirty="0" smtClean="0"/>
              <a:t>évente 2-4X 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TAVASZI BÖJT!!</a:t>
            </a:r>
          </a:p>
          <a:p>
            <a:pPr eaLnBrk="1" hangingPunct="1">
              <a:defRPr/>
            </a:pPr>
            <a:r>
              <a:rPr lang="hu-HU" dirty="0" smtClean="0"/>
              <a:t>A selejtes, mérgező anyagokat tartalmazó sejtektől szabadulunk meg legelőször! </a:t>
            </a:r>
            <a:r>
              <a:rPr lang="hu-HU" b="1" dirty="0" smtClean="0"/>
              <a:t> MEDVEHAGYMA</a:t>
            </a:r>
            <a:r>
              <a:rPr lang="hu-HU" dirty="0" smtClean="0"/>
              <a:t>!</a:t>
            </a:r>
          </a:p>
          <a:p>
            <a:pPr eaLnBrk="1" hangingPunct="1">
              <a:defRPr/>
            </a:pPr>
            <a:r>
              <a:rPr lang="hu-HU" b="1" dirty="0" smtClean="0"/>
              <a:t>Tisztító kúrák, lemosások, beöntések…</a:t>
            </a:r>
          </a:p>
          <a:p>
            <a:pPr eaLnBrk="1" hangingPunct="1">
              <a:defRPr/>
            </a:pPr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14356"/>
            <a:ext cx="9144000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hu-H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 A mozgás az Életbe vezet!</a:t>
            </a:r>
            <a:r>
              <a:rPr lang="hu-HU" sz="3200" b="1" dirty="0" smtClean="0">
                <a:solidFill>
                  <a:schemeClr val="tx1"/>
                </a:solidFill>
              </a:rPr>
              <a:t/>
            </a:r>
            <a:br>
              <a:rPr lang="hu-HU" sz="3200" b="1" dirty="0" smtClean="0">
                <a:solidFill>
                  <a:schemeClr val="tx1"/>
                </a:solidFill>
              </a:rPr>
            </a:br>
            <a:r>
              <a:rPr lang="hu-HU" sz="2400" b="1" dirty="0" smtClean="0">
                <a:solidFill>
                  <a:schemeClr val="tx1"/>
                </a:solidFill>
              </a:rPr>
              <a:t>( Ennek ellentéte, a mozgáshiány a halálba visz!)</a:t>
            </a:r>
            <a:r>
              <a:rPr lang="hu-HU" sz="3200" b="1" dirty="0" smtClean="0">
                <a:solidFill>
                  <a:schemeClr val="tx1"/>
                </a:solidFill>
              </a:rPr>
              <a:t/>
            </a:r>
            <a:br>
              <a:rPr lang="hu-HU" sz="3200" b="1" dirty="0" smtClean="0">
                <a:solidFill>
                  <a:schemeClr val="tx1"/>
                </a:solidFill>
              </a:rPr>
            </a:br>
            <a:endParaRPr lang="hu-HU" sz="3200" b="1" dirty="0" smtClean="0">
              <a:solidFill>
                <a:schemeClr val="tx1"/>
              </a:solidFill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hu-H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MOZOGJUNK Rendszeresen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4400" dirty="0" smtClean="0"/>
              <a:t>Bármilyen formában!!!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dirty="0" smtClean="0"/>
              <a:t>Ki-ki adottságainak, képességeinek, lehetőségeinek megfelelően! (Ágytorna is létezik.)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b="1" dirty="0" smtClean="0"/>
              <a:t>ÉLVEZZÜK A MOZGÁST!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b="1" dirty="0" smtClean="0"/>
              <a:t>SZELLŐZTESSÜK ÁT TÜDŐNKET!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 smtClean="0"/>
              <a:t>Az alternatív mozgásformák- joga, </a:t>
            </a:r>
            <a:r>
              <a:rPr lang="hu-HU" sz="2800" dirty="0" err="1" smtClean="0"/>
              <a:t>tai-csi</a:t>
            </a:r>
            <a:r>
              <a:rPr lang="hu-HU" sz="2800" dirty="0" smtClean="0"/>
              <a:t>….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800" dirty="0" err="1" smtClean="0"/>
              <a:t>Mediball</a:t>
            </a:r>
            <a:r>
              <a:rPr lang="hu-HU" sz="2800" dirty="0" smtClean="0"/>
              <a:t>….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u-HU" sz="2800" dirty="0" smtClean="0"/>
              <a:t>és az európai gyakorlatok  lényeges különbsége. </a:t>
            </a:r>
          </a:p>
          <a:p>
            <a:pPr eaLnBrk="1" hangingPunct="1">
              <a:lnSpc>
                <a:spcPct val="90000"/>
              </a:lnSpc>
              <a:defRPr/>
            </a:pPr>
            <a:endParaRPr lang="hu-HU" sz="4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C:\Users\asus\Desktop\Screenshot_2023-03-18-06-27-13-256_com.mi.globalbrowser.jpg"/>
          <p:cNvPicPr>
            <a:picLocks noChangeAspect="1" noChangeArrowheads="1"/>
          </p:cNvPicPr>
          <p:nvPr/>
        </p:nvPicPr>
        <p:blipFill>
          <a:blip r:embed="rId2"/>
          <a:srcRect l="14871" t="28837" r="20599" b="17581"/>
          <a:stretch>
            <a:fillRect/>
          </a:stretch>
        </p:blipFill>
        <p:spPr bwMode="auto">
          <a:xfrm>
            <a:off x="-357222" y="2288142"/>
            <a:ext cx="9501222" cy="36411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8" descr="P10100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P10101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44800" y="-2908300"/>
            <a:ext cx="11988800" cy="976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-01 Morning Qi Ritual_wmv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-1251520"/>
            <a:ext cx="12348864" cy="9261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9429784" y="2857496"/>
            <a:ext cx="3671887" cy="26654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dirty="0" smtClean="0">
                <a:latin typeface="Calisto MT" pitchFamily="18" charset="0"/>
              </a:rPr>
              <a:t>Izomszövet a legnagyobb hormonszervünk</a:t>
            </a:r>
            <a:endParaRPr lang="hu-HU" dirty="0">
              <a:latin typeface="Calisto MT" pitchFamily="18" charset="0"/>
            </a:endParaRPr>
          </a:p>
        </p:txBody>
      </p:sp>
      <p:sp>
        <p:nvSpPr>
          <p:cNvPr id="35843" name="AutoShape 3"/>
          <p:cNvSpPr>
            <a:spLocks noChangeArrowheads="1"/>
          </p:cNvSpPr>
          <p:nvPr/>
        </p:nvSpPr>
        <p:spPr bwMode="auto">
          <a:xfrm rot="-7553456">
            <a:off x="4254500" y="842963"/>
            <a:ext cx="485775" cy="2663825"/>
          </a:xfrm>
          <a:prstGeom prst="downArrow">
            <a:avLst>
              <a:gd name="adj1" fmla="val 42991"/>
              <a:gd name="adj2" fmla="val 1370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643570" y="1000108"/>
            <a:ext cx="31686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Gyulladás  gátló anyagok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697538" y="2349500"/>
            <a:ext cx="34464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Anyagcsere sebesség gyorsító faktorok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011863" y="4797425"/>
            <a:ext cx="22935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Eritropoetin</a:t>
            </a:r>
            <a:endParaRPr lang="hu-H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5657850" y="3716338"/>
            <a:ext cx="34861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2400" b="1" dirty="0">
                <a:solidFill>
                  <a:srgbClr val="002060"/>
                </a:solidFill>
              </a:rPr>
              <a:t>Idegsejtek túléléséhez </a:t>
            </a:r>
          </a:p>
          <a:p>
            <a:pPr>
              <a:defRPr/>
            </a:pPr>
            <a:r>
              <a:rPr lang="hu-HU" sz="2400" b="1" dirty="0">
                <a:solidFill>
                  <a:srgbClr val="002060"/>
                </a:solidFill>
              </a:rPr>
              <a:t>szükséges anyagok </a:t>
            </a:r>
          </a:p>
        </p:txBody>
      </p:sp>
      <p:sp>
        <p:nvSpPr>
          <p:cNvPr id="13320" name="AutoShape 8"/>
          <p:cNvSpPr>
            <a:spLocks noChangeArrowheads="1"/>
          </p:cNvSpPr>
          <p:nvPr/>
        </p:nvSpPr>
        <p:spPr bwMode="auto">
          <a:xfrm>
            <a:off x="1259632" y="1268760"/>
            <a:ext cx="1152525" cy="1314450"/>
          </a:xfrm>
          <a:prstGeom prst="downArrow">
            <a:avLst>
              <a:gd name="adj1" fmla="val 50000"/>
              <a:gd name="adj2" fmla="val 2851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hu-HU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9" name="AutoShape 9"/>
          <p:cNvSpPr>
            <a:spLocks noChangeArrowheads="1"/>
          </p:cNvSpPr>
          <p:nvPr/>
        </p:nvSpPr>
        <p:spPr bwMode="auto">
          <a:xfrm rot="-5752511">
            <a:off x="4437062" y="1914526"/>
            <a:ext cx="485775" cy="1943100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5850" name="AutoShape 10"/>
          <p:cNvSpPr>
            <a:spLocks noChangeArrowheads="1"/>
          </p:cNvSpPr>
          <p:nvPr/>
        </p:nvSpPr>
        <p:spPr bwMode="auto">
          <a:xfrm rot="-4144850">
            <a:off x="4329112" y="2663826"/>
            <a:ext cx="485775" cy="1873250"/>
          </a:xfrm>
          <a:prstGeom prst="downArrow">
            <a:avLst>
              <a:gd name="adj1" fmla="val 50000"/>
              <a:gd name="adj2" fmla="val 9640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5851" name="AutoShape 11"/>
          <p:cNvSpPr>
            <a:spLocks noChangeArrowheads="1"/>
          </p:cNvSpPr>
          <p:nvPr/>
        </p:nvSpPr>
        <p:spPr bwMode="auto">
          <a:xfrm rot="-3407673">
            <a:off x="4508500" y="2987675"/>
            <a:ext cx="485775" cy="2663825"/>
          </a:xfrm>
          <a:prstGeom prst="downArrow">
            <a:avLst>
              <a:gd name="adj1" fmla="val 50000"/>
              <a:gd name="adj2" fmla="val 1370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827584" y="476672"/>
            <a:ext cx="26955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4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Terhelés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179388" y="5445125"/>
            <a:ext cx="65881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2800" b="1" dirty="0">
                <a:solidFill>
                  <a:srgbClr val="55257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felsorolt anyagok  rövid életűek és sajnos 36h után megszűnik jótékony hatásuk.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5857884" y="357166"/>
            <a:ext cx="2239963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800" b="1" u="sng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MYOKINEK:</a:t>
            </a:r>
            <a:endParaRPr lang="hu-HU" sz="2800" u="sng" dirty="0"/>
          </a:p>
        </p:txBody>
      </p:sp>
      <p:sp>
        <p:nvSpPr>
          <p:cNvPr id="15" name="Ellipszis 14"/>
          <p:cNvSpPr/>
          <p:nvPr/>
        </p:nvSpPr>
        <p:spPr>
          <a:xfrm>
            <a:off x="323528" y="2636912"/>
            <a:ext cx="3096344" cy="230425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467544" y="2780928"/>
            <a:ext cx="28552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atin typeface="Calisto MT" pitchFamily="18" charset="0"/>
              </a:rPr>
              <a:t>Az izomszövet a legnagyobb</a:t>
            </a:r>
            <a:r>
              <a:rPr lang="hu-HU" sz="3600" b="1" dirty="0" smtClean="0">
                <a:latin typeface="Calisto MT" pitchFamily="18" charset="0"/>
              </a:rPr>
              <a:t> hormonszervünk</a:t>
            </a:r>
            <a:endParaRPr lang="hu-H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Irodalom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2636838"/>
            <a:ext cx="8229600" cy="4530725"/>
          </a:xfrm>
        </p:spPr>
        <p:txBody>
          <a:bodyPr/>
          <a:lstStyle/>
          <a:p>
            <a:pPr>
              <a:defRPr/>
            </a:pPr>
            <a:r>
              <a:rPr lang="hu-HU" dirty="0" err="1"/>
              <a:t>Physiol</a:t>
            </a:r>
            <a:r>
              <a:rPr lang="hu-HU" dirty="0"/>
              <a:t>. </a:t>
            </a:r>
            <a:r>
              <a:rPr lang="hu-HU" dirty="0" err="1"/>
              <a:t>Rev</a:t>
            </a:r>
            <a:r>
              <a:rPr lang="hu-HU" dirty="0"/>
              <a:t> 2008, 88, 1374-1406 </a:t>
            </a:r>
          </a:p>
          <a:p>
            <a:pPr>
              <a:defRPr/>
            </a:pPr>
            <a:r>
              <a:rPr lang="hu-HU" dirty="0"/>
              <a:t>J. </a:t>
            </a:r>
            <a:r>
              <a:rPr lang="hu-HU" dirty="0" err="1"/>
              <a:t>Physiol</a:t>
            </a:r>
            <a:r>
              <a:rPr lang="hu-HU" dirty="0"/>
              <a:t>. 2009, 587, 5559. </a:t>
            </a:r>
          </a:p>
          <a:p>
            <a:pPr>
              <a:defRPr/>
            </a:pPr>
            <a:endParaRPr lang="hu-HU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8928992" cy="1143000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 smtClean="0">
                <a:solidFill>
                  <a:srgbClr val="552579"/>
                </a:solidFill>
              </a:rPr>
              <a:t>ELŐBB TÁNCOLJ, AZTÁN MAJD ZENE IS LESZ HOZZÁ</a:t>
            </a:r>
            <a:endParaRPr lang="hu-HU" sz="3200" b="1" dirty="0">
              <a:solidFill>
                <a:srgbClr val="552579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hu-HU" sz="2400" b="1" dirty="0" smtClean="0"/>
              <a:t>A vonzás törvénye…  (Jaj, csak azt a tételt ne húzzam ki!)</a:t>
            </a:r>
          </a:p>
          <a:p>
            <a:r>
              <a:rPr lang="hu-HU" sz="2400" b="1" dirty="0" smtClean="0"/>
              <a:t>Kevés idősödő- „szép korú”  emberrel találkozom a sóstói tornapálya sétányain sétálni, </a:t>
            </a:r>
            <a:r>
              <a:rPr lang="hu-HU" sz="2400" b="1" dirty="0" err="1" smtClean="0"/>
              <a:t>nordic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walking-ozni</a:t>
            </a:r>
            <a:r>
              <a:rPr lang="hu-HU" sz="2400" b="1" dirty="0" smtClean="0"/>
              <a:t>……</a:t>
            </a:r>
          </a:p>
          <a:p>
            <a:r>
              <a:rPr lang="hu-HU" sz="2400" b="1" dirty="0" smtClean="0"/>
              <a:t>Örüljünk a természetnek, hallgassuk a madarakat, élvezzük a friss levegőt, töltődjünk fel az erdő – a sok fa QI- </a:t>
            </a:r>
            <a:r>
              <a:rPr lang="hu-HU" sz="2400" b="1" dirty="0" err="1" smtClean="0"/>
              <a:t>jével</a:t>
            </a:r>
            <a:r>
              <a:rPr lang="hu-HU" sz="2400" b="1" dirty="0" smtClean="0"/>
              <a:t>!!</a:t>
            </a:r>
          </a:p>
          <a:p>
            <a:r>
              <a:rPr lang="hu-HU" sz="2400" b="1" dirty="0" smtClean="0"/>
              <a:t>Lehetőleg mezítláb, ha megtehetjük.</a:t>
            </a:r>
          </a:p>
          <a:p>
            <a:r>
              <a:rPr lang="hu-HU" sz="2400" b="1" dirty="0" smtClean="0"/>
              <a:t>A szeretet olyan, mint a jó kút…</a:t>
            </a:r>
          </a:p>
          <a:p>
            <a:r>
              <a:rPr lang="hu-HU" sz="2400" b="1" dirty="0" smtClean="0"/>
              <a:t>Minden, amit teszek, abban benne vagyok, vigyázzak, hogy a szeretet </a:t>
            </a:r>
            <a:r>
              <a:rPr lang="hu-HU" sz="2400" b="1" dirty="0" err="1" smtClean="0"/>
              <a:t>QI-je</a:t>
            </a:r>
            <a:r>
              <a:rPr lang="hu-HU" sz="2400" b="1" dirty="0" smtClean="0"/>
              <a:t> legyen benne!</a:t>
            </a:r>
            <a:endParaRPr lang="hu-HU" sz="2400" b="1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227687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hu-HU" sz="4800" b="1" dirty="0" smtClean="0">
                <a:solidFill>
                  <a:srgbClr val="0070C0"/>
                </a:solidFill>
              </a:rPr>
              <a:t>HOGYAN TUDOM MÉG A SAJÁT</a:t>
            </a:r>
            <a:br>
              <a:rPr lang="hu-HU" sz="4800" b="1" dirty="0" smtClean="0">
                <a:solidFill>
                  <a:srgbClr val="0070C0"/>
                </a:solidFill>
              </a:rPr>
            </a:br>
            <a:r>
              <a:rPr lang="hu-HU" sz="4800" b="1" dirty="0" smtClean="0">
                <a:solidFill>
                  <a:srgbClr val="0070C0"/>
                </a:solidFill>
              </a:rPr>
              <a:t> </a:t>
            </a:r>
            <a:r>
              <a:rPr lang="hu-HU" sz="4800" b="1" dirty="0" err="1" smtClean="0">
                <a:solidFill>
                  <a:srgbClr val="0070C0"/>
                </a:solidFill>
              </a:rPr>
              <a:t>QI-met</a:t>
            </a:r>
            <a:r>
              <a:rPr lang="hu-HU" sz="4800" b="1" dirty="0" smtClean="0">
                <a:solidFill>
                  <a:srgbClr val="0070C0"/>
                </a:solidFill>
              </a:rPr>
              <a:t> MEGNÖVELNI, EDZENI? </a:t>
            </a:r>
            <a:endParaRPr lang="hu-HU" sz="4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fényképek 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fényképek 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0"/>
            <a:ext cx="5616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élő fü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0"/>
            <a:ext cx="5688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AutoShape 5"/>
          <p:cNvSpPr>
            <a:spLocks noChangeArrowheads="1"/>
          </p:cNvSpPr>
          <p:nvPr/>
        </p:nvSpPr>
        <p:spPr bwMode="auto">
          <a:xfrm>
            <a:off x="3059113" y="476250"/>
            <a:ext cx="2592387" cy="4465638"/>
          </a:xfrm>
          <a:prstGeom prst="curvedRightArrow">
            <a:avLst>
              <a:gd name="adj1" fmla="val 34452"/>
              <a:gd name="adj2" fmla="val 68904"/>
              <a:gd name="adj3" fmla="val 33333"/>
            </a:avLst>
          </a:prstGeom>
          <a:solidFill>
            <a:schemeClr val="accent1"/>
          </a:solidFill>
          <a:ln w="38100">
            <a:solidFill>
              <a:schemeClr val="tx1"/>
            </a:solidFill>
            <a:prstDash val="lgDash"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3252" name="AutoShape 9"/>
          <p:cNvSpPr>
            <a:spLocks noChangeArrowheads="1"/>
          </p:cNvSpPr>
          <p:nvPr/>
        </p:nvSpPr>
        <p:spPr bwMode="auto">
          <a:xfrm rot="10462690">
            <a:off x="658813" y="1588"/>
            <a:ext cx="1812925" cy="5948362"/>
          </a:xfrm>
          <a:prstGeom prst="curvedLeftArrow">
            <a:avLst>
              <a:gd name="adj1" fmla="val 65622"/>
              <a:gd name="adj2" fmla="val 131243"/>
              <a:gd name="adj3" fmla="val 33333"/>
            </a:avLst>
          </a:prstGeom>
          <a:solidFill>
            <a:schemeClr val="accent1"/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untitled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8785225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élő fü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0"/>
            <a:ext cx="5688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AutoShape 5"/>
          <p:cNvSpPr>
            <a:spLocks noChangeArrowheads="1"/>
          </p:cNvSpPr>
          <p:nvPr/>
        </p:nvSpPr>
        <p:spPr bwMode="auto">
          <a:xfrm>
            <a:off x="2195513" y="1989138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4276" name="AutoShape 7"/>
          <p:cNvSpPr>
            <a:spLocks noChangeArrowheads="1"/>
          </p:cNvSpPr>
          <p:nvPr/>
        </p:nvSpPr>
        <p:spPr bwMode="auto">
          <a:xfrm>
            <a:off x="3779838" y="0"/>
            <a:ext cx="485775" cy="976313"/>
          </a:xfrm>
          <a:prstGeom prst="up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4277" name="AutoShape 8"/>
          <p:cNvSpPr>
            <a:spLocks noChangeArrowheads="1"/>
          </p:cNvSpPr>
          <p:nvPr/>
        </p:nvSpPr>
        <p:spPr bwMode="auto">
          <a:xfrm rot="-1621253">
            <a:off x="2916238" y="3933825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4278" name="AutoShape 9"/>
          <p:cNvSpPr>
            <a:spLocks noChangeArrowheads="1"/>
          </p:cNvSpPr>
          <p:nvPr/>
        </p:nvSpPr>
        <p:spPr bwMode="auto">
          <a:xfrm>
            <a:off x="5435600" y="4797425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élő fü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0"/>
            <a:ext cx="5688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AutoShape 5"/>
          <p:cNvSpPr>
            <a:spLocks noChangeArrowheads="1"/>
          </p:cNvSpPr>
          <p:nvPr/>
        </p:nvSpPr>
        <p:spPr bwMode="auto">
          <a:xfrm rot="-1129021">
            <a:off x="4527550" y="3257550"/>
            <a:ext cx="863600" cy="485775"/>
          </a:xfrm>
          <a:prstGeom prst="leftArrow">
            <a:avLst>
              <a:gd name="adj1" fmla="val 50000"/>
              <a:gd name="adj2" fmla="val 444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5300" name="AutoShape 6"/>
          <p:cNvSpPr>
            <a:spLocks noChangeArrowheads="1"/>
          </p:cNvSpPr>
          <p:nvPr/>
        </p:nvSpPr>
        <p:spPr bwMode="auto">
          <a:xfrm rot="1656578">
            <a:off x="4500563" y="2636838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5301" name="AutoShape 7"/>
          <p:cNvSpPr>
            <a:spLocks noChangeArrowheads="1"/>
          </p:cNvSpPr>
          <p:nvPr/>
        </p:nvSpPr>
        <p:spPr bwMode="auto">
          <a:xfrm rot="3212709">
            <a:off x="4974432" y="2234406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5302" name="AutoShape 8"/>
          <p:cNvSpPr>
            <a:spLocks noChangeArrowheads="1"/>
          </p:cNvSpPr>
          <p:nvPr/>
        </p:nvSpPr>
        <p:spPr bwMode="auto">
          <a:xfrm rot="820571">
            <a:off x="5651500" y="3141663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5303" name="Freeform 12"/>
          <p:cNvSpPr>
            <a:spLocks/>
          </p:cNvSpPr>
          <p:nvPr/>
        </p:nvSpPr>
        <p:spPr bwMode="auto">
          <a:xfrm>
            <a:off x="3995738" y="1557338"/>
            <a:ext cx="2100262" cy="2735262"/>
          </a:xfrm>
          <a:custGeom>
            <a:avLst/>
            <a:gdLst>
              <a:gd name="T0" fmla="*/ 2147483647 w 1323"/>
              <a:gd name="T1" fmla="*/ 0 h 1723"/>
              <a:gd name="T2" fmla="*/ 2147483647 w 1323"/>
              <a:gd name="T3" fmla="*/ 2147483647 h 1723"/>
              <a:gd name="T4" fmla="*/ 2147483647 w 1323"/>
              <a:gd name="T5" fmla="*/ 2147483647 h 1723"/>
              <a:gd name="T6" fmla="*/ 2147483647 w 1323"/>
              <a:gd name="T7" fmla="*/ 2147483647 h 1723"/>
              <a:gd name="T8" fmla="*/ 2147483647 w 1323"/>
              <a:gd name="T9" fmla="*/ 2147483647 h 17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23"/>
              <a:gd name="T16" fmla="*/ 0 h 1723"/>
              <a:gd name="T17" fmla="*/ 1323 w 1323"/>
              <a:gd name="T18" fmla="*/ 1723 h 17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23" h="1723">
                <a:moveTo>
                  <a:pt x="642" y="0"/>
                </a:moveTo>
                <a:cubicBezTo>
                  <a:pt x="513" y="83"/>
                  <a:pt x="385" y="166"/>
                  <a:pt x="279" y="317"/>
                </a:cubicBezTo>
                <a:cubicBezTo>
                  <a:pt x="173" y="468"/>
                  <a:pt x="14" y="718"/>
                  <a:pt x="7" y="907"/>
                </a:cubicBezTo>
                <a:cubicBezTo>
                  <a:pt x="0" y="1096"/>
                  <a:pt x="15" y="1315"/>
                  <a:pt x="234" y="1451"/>
                </a:cubicBezTo>
                <a:cubicBezTo>
                  <a:pt x="453" y="1587"/>
                  <a:pt x="1142" y="1678"/>
                  <a:pt x="1323" y="1723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lgDash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élő fü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0"/>
            <a:ext cx="5688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AutoShape 5"/>
          <p:cNvSpPr>
            <a:spLocks noChangeArrowheads="1"/>
          </p:cNvSpPr>
          <p:nvPr/>
        </p:nvSpPr>
        <p:spPr bwMode="auto">
          <a:xfrm rot="-1881292">
            <a:off x="4284663" y="1844675"/>
            <a:ext cx="1214437" cy="485775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6324" name="AutoShape 6"/>
          <p:cNvSpPr>
            <a:spLocks noChangeArrowheads="1"/>
          </p:cNvSpPr>
          <p:nvPr/>
        </p:nvSpPr>
        <p:spPr bwMode="auto">
          <a:xfrm rot="-2471829">
            <a:off x="4516438" y="3041650"/>
            <a:ext cx="1079500" cy="485775"/>
          </a:xfrm>
          <a:prstGeom prst="leftRightArrow">
            <a:avLst>
              <a:gd name="adj1" fmla="val 50000"/>
              <a:gd name="adj2" fmla="val 444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élő fü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0"/>
            <a:ext cx="5688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AutoShape 5"/>
          <p:cNvSpPr>
            <a:spLocks noChangeArrowheads="1"/>
          </p:cNvSpPr>
          <p:nvPr/>
        </p:nvSpPr>
        <p:spPr bwMode="auto">
          <a:xfrm rot="-2297119">
            <a:off x="4262438" y="1323975"/>
            <a:ext cx="865187" cy="485775"/>
          </a:xfrm>
          <a:prstGeom prst="leftRightArrow">
            <a:avLst>
              <a:gd name="adj1" fmla="val 50000"/>
              <a:gd name="adj2" fmla="val 3562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7348" name="AutoShape 7"/>
          <p:cNvSpPr>
            <a:spLocks noChangeArrowheads="1"/>
          </p:cNvSpPr>
          <p:nvPr/>
        </p:nvSpPr>
        <p:spPr bwMode="auto">
          <a:xfrm rot="-2297119">
            <a:off x="4351338" y="2627313"/>
            <a:ext cx="952500" cy="485775"/>
          </a:xfrm>
          <a:prstGeom prst="leftRightArrow">
            <a:avLst>
              <a:gd name="adj1" fmla="val 50000"/>
              <a:gd name="adj2" fmla="val 392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7349" name="AutoShape 8"/>
          <p:cNvSpPr>
            <a:spLocks noChangeArrowheads="1"/>
          </p:cNvSpPr>
          <p:nvPr/>
        </p:nvSpPr>
        <p:spPr bwMode="auto">
          <a:xfrm rot="-2297119">
            <a:off x="5292725" y="3573463"/>
            <a:ext cx="638175" cy="485775"/>
          </a:xfrm>
          <a:prstGeom prst="leftRightArrow">
            <a:avLst>
              <a:gd name="adj1" fmla="val 50000"/>
              <a:gd name="adj2" fmla="val 2627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élő fü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0"/>
            <a:ext cx="5688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AutoShape 5"/>
          <p:cNvSpPr>
            <a:spLocks noChangeArrowheads="1"/>
          </p:cNvSpPr>
          <p:nvPr/>
        </p:nvSpPr>
        <p:spPr bwMode="auto">
          <a:xfrm rot="2131733">
            <a:off x="5435600" y="3789363"/>
            <a:ext cx="976313" cy="9763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8372" name="AutoShape 6"/>
          <p:cNvSpPr>
            <a:spLocks noChangeArrowheads="1"/>
          </p:cNvSpPr>
          <p:nvPr/>
        </p:nvSpPr>
        <p:spPr bwMode="auto">
          <a:xfrm rot="-3861454">
            <a:off x="5651500" y="2708275"/>
            <a:ext cx="976313" cy="9763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élő fü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0"/>
            <a:ext cx="5688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AutoShape 6"/>
          <p:cNvSpPr>
            <a:spLocks noChangeArrowheads="1"/>
          </p:cNvSpPr>
          <p:nvPr/>
        </p:nvSpPr>
        <p:spPr bwMode="auto">
          <a:xfrm rot="-809832">
            <a:off x="2363788" y="904875"/>
            <a:ext cx="5327650" cy="46085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cubicBezTo>
                  <a:pt x="5399" y="11812"/>
                  <a:pt x="5684" y="12805"/>
                  <a:pt x="6221" y="13663"/>
                </a:cubicBezTo>
                <a:lnTo>
                  <a:pt x="1643" y="16527"/>
                </a:lnTo>
                <a:cubicBezTo>
                  <a:pt x="569" y="14810"/>
                  <a:pt x="0" y="1282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élő fü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0"/>
            <a:ext cx="5688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AutoShape 5"/>
          <p:cNvSpPr>
            <a:spLocks noChangeArrowheads="1"/>
          </p:cNvSpPr>
          <p:nvPr/>
        </p:nvSpPr>
        <p:spPr bwMode="auto">
          <a:xfrm rot="-1166605">
            <a:off x="6119813" y="1920875"/>
            <a:ext cx="485775" cy="1944688"/>
          </a:xfrm>
          <a:prstGeom prst="downArrow">
            <a:avLst>
              <a:gd name="adj1" fmla="val 50000"/>
              <a:gd name="adj2" fmla="val 10008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0420" name="AutoShape 6"/>
          <p:cNvSpPr>
            <a:spLocks noChangeArrowheads="1"/>
          </p:cNvSpPr>
          <p:nvPr/>
        </p:nvSpPr>
        <p:spPr bwMode="auto">
          <a:xfrm rot="-1166605">
            <a:off x="6156325" y="1916113"/>
            <a:ext cx="485775" cy="1944687"/>
          </a:xfrm>
          <a:prstGeom prst="downArrow">
            <a:avLst>
              <a:gd name="adj1" fmla="val 50000"/>
              <a:gd name="adj2" fmla="val 10008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4000" b="1" smtClean="0"/>
              <a:t>TENYÉR ÉS TALP KIVETÜLÉSEK</a:t>
            </a:r>
          </a:p>
        </p:txBody>
      </p:sp>
      <p:pic>
        <p:nvPicPr>
          <p:cNvPr id="27651" name="Picture 3" descr="MX előadás 02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38645" y="2126139"/>
            <a:ext cx="3075709" cy="4023360"/>
          </a:xfrm>
          <a:noFill/>
        </p:spPr>
      </p:pic>
      <p:pic>
        <p:nvPicPr>
          <p:cNvPr id="27652" name="Picture 4" descr="MX előadás 0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17078" t="3781" r="5916"/>
          <a:stretch>
            <a:fillRect/>
          </a:stretch>
        </p:blipFill>
        <p:spPr>
          <a:xfrm>
            <a:off x="4932363" y="1557338"/>
            <a:ext cx="3455987" cy="5300662"/>
          </a:xfr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hko 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hko 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73063"/>
            <a:ext cx="9639300" cy="723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5" descr="hko"/>
          <p:cNvPicPr>
            <a:picLocks noChangeAspect="1" noChangeArrowheads="1"/>
          </p:cNvPicPr>
          <p:nvPr/>
        </p:nvPicPr>
        <p:blipFill>
          <a:blip r:embed="rId3" cstate="print"/>
          <a:srcRect l="5371" t="14502" r="1971" b="46823"/>
          <a:stretch>
            <a:fillRect/>
          </a:stretch>
        </p:blipFill>
        <p:spPr bwMode="auto">
          <a:xfrm>
            <a:off x="0" y="3995738"/>
            <a:ext cx="91440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1331913" y="404813"/>
            <a:ext cx="72961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mezítláb, és a  kavicsok megteszik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kirlian-h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MX előadás 015"/>
          <p:cNvPicPr>
            <a:picLocks noChangeAspect="1" noChangeArrowheads="1"/>
          </p:cNvPicPr>
          <p:nvPr/>
        </p:nvPicPr>
        <p:blipFill>
          <a:blip r:embed="rId3" cstate="print"/>
          <a:srcRect r="7013"/>
          <a:stretch>
            <a:fillRect/>
          </a:stretch>
        </p:blipFill>
        <p:spPr bwMode="auto">
          <a:xfrm>
            <a:off x="-311150" y="-242888"/>
            <a:ext cx="4378325" cy="741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5" descr="MX előadás 017"/>
          <p:cNvPicPr>
            <a:picLocks noChangeAspect="1" noChangeArrowheads="1"/>
          </p:cNvPicPr>
          <p:nvPr/>
        </p:nvPicPr>
        <p:blipFill>
          <a:blip r:embed="rId4" cstate="print"/>
          <a:srcRect r="38580" b="45447"/>
          <a:stretch>
            <a:fillRect/>
          </a:stretch>
        </p:blipFill>
        <p:spPr bwMode="auto">
          <a:xfrm>
            <a:off x="4067175" y="1905000"/>
            <a:ext cx="5400675" cy="613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ctangle 6"/>
          <p:cNvSpPr>
            <a:spLocks noChangeArrowheads="1"/>
          </p:cNvSpPr>
          <p:nvPr/>
        </p:nvSpPr>
        <p:spPr bwMode="auto">
          <a:xfrm>
            <a:off x="4067175" y="692150"/>
            <a:ext cx="5713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b="1">
                <a:solidFill>
                  <a:schemeClr val="tx2"/>
                </a:solidFill>
              </a:rPr>
              <a:t>Yamamoto Új Skalp Akupunktúra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MX előadás 0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413" y="0"/>
            <a:ext cx="4608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5" descr="MX előadás 016"/>
          <p:cNvPicPr>
            <a:picLocks noChangeAspect="1" noChangeArrowheads="1"/>
          </p:cNvPicPr>
          <p:nvPr/>
        </p:nvPicPr>
        <p:blipFill>
          <a:blip r:embed="rId4" cstate="print"/>
          <a:srcRect l="8749" t="7910" r="5949" b="4080"/>
          <a:stretch>
            <a:fillRect/>
          </a:stretch>
        </p:blipFill>
        <p:spPr bwMode="auto">
          <a:xfrm>
            <a:off x="4284663" y="-242888"/>
            <a:ext cx="5075237" cy="734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hko 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7238" y="0"/>
            <a:ext cx="10437813" cy="782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Lipozcki\Pictures\Új mappa (3)\P1030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ko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48" y="-3357610"/>
            <a:ext cx="14427200" cy="1120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0997" name="Text Box 5"/>
          <p:cNvSpPr txBox="1">
            <a:spLocks noChangeArrowheads="1"/>
          </p:cNvSpPr>
          <p:nvPr/>
        </p:nvSpPr>
        <p:spPr bwMode="auto">
          <a:xfrm>
            <a:off x="3563938" y="45085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hu-HU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0998" name="Text Box 6"/>
          <p:cNvSpPr txBox="1">
            <a:spLocks noChangeArrowheads="1"/>
          </p:cNvSpPr>
          <p:nvPr/>
        </p:nvSpPr>
        <p:spPr bwMode="auto">
          <a:xfrm>
            <a:off x="2500298" y="4643446"/>
            <a:ext cx="43830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400" dirty="0" smtClean="0">
                <a:solidFill>
                  <a:srgbClr val="00001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AKUPRESSZÚRÁS  MATRAC</a:t>
            </a:r>
          </a:p>
          <a:p>
            <a:pPr>
              <a:defRPr/>
            </a:pPr>
            <a:endParaRPr lang="hu-HU" sz="2400" dirty="0" smtClean="0">
              <a:solidFill>
                <a:srgbClr val="00001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hu-HU" sz="2400" dirty="0" smtClean="0">
                <a:solidFill>
                  <a:srgbClr val="00001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IMPLIKÁTOR  </a:t>
            </a:r>
            <a:r>
              <a:rPr lang="hu-HU" sz="2400" dirty="0">
                <a:solidFill>
                  <a:srgbClr val="00001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KUZNYECOVA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28675" name="Tartalom helye 3" descr="1d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8" y="0"/>
            <a:ext cx="912971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29699" name="Tartalom helye 3" descr="profké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56700" cy="6869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30723" name="Tartalom helye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07488" cy="6837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31747" name="Tartalom helye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0638"/>
            <a:ext cx="9156700" cy="68373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32771" name="Tartalom helye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925" y="0"/>
            <a:ext cx="9074150" cy="6819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szemjon_kirli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0"/>
            <a:ext cx="4822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pic>
        <p:nvPicPr>
          <p:cNvPr id="33795" name="Tartalom helye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763"/>
            <a:ext cx="9144000" cy="68532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dirty="0" smtClean="0"/>
              <a:t>DR. NAGY GÁBOR (kardiológus)</a:t>
            </a:r>
            <a:endParaRPr lang="hu-HU" sz="2800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hu-HU" sz="4800" b="1">
                <a:solidFill>
                  <a:srgbClr val="CC3300"/>
                </a:solidFill>
                <a:latin typeface="Times New Roman" pitchFamily="18" charset="0"/>
              </a:rPr>
              <a:t>Idős betegek akupunktúrás kezelésének alapelvei</a:t>
            </a:r>
          </a:p>
        </p:txBody>
      </p:sp>
      <p:pic>
        <p:nvPicPr>
          <p:cNvPr id="41989" name="Picture 5" descr="ANd9GcTmeeVrYWjy6ml05zU8L5zX47PKmpUF9gqE9IJ0NfuvycQ8DV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4005263"/>
            <a:ext cx="3733800" cy="2562225"/>
          </a:xfrm>
          <a:prstGeom prst="rect">
            <a:avLst/>
          </a:prstGeom>
          <a:noFill/>
        </p:spPr>
      </p:pic>
      <p:pic>
        <p:nvPicPr>
          <p:cNvPr id="41990" name="Picture 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319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120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0"/>
            <a:ext cx="1763712" cy="3716338"/>
          </a:xfrm>
          <a:noFill/>
          <a:ln/>
        </p:spPr>
      </p:pic>
      <p:pic>
        <p:nvPicPr>
          <p:cNvPr id="5120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650" y="3789363"/>
            <a:ext cx="1728788" cy="3068637"/>
          </a:xfrm>
          <a:noFill/>
          <a:ln/>
        </p:spPr>
      </p:pic>
      <p:pic>
        <p:nvPicPr>
          <p:cNvPr id="51205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156325" y="260350"/>
            <a:ext cx="1797050" cy="3311525"/>
          </a:xfrm>
          <a:noFill/>
          <a:ln/>
        </p:spPr>
      </p:pic>
      <p:pic>
        <p:nvPicPr>
          <p:cNvPr id="51206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286512" y="3571876"/>
            <a:ext cx="1643074" cy="3286124"/>
          </a:xfrm>
          <a:noFill/>
          <a:ln/>
        </p:spPr>
      </p:pic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4356100" y="4292600"/>
            <a:ext cx="210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0000"/>
                </a:solidFill>
                <a:latin typeface="Times New Roman" pitchFamily="18" charset="0"/>
              </a:rPr>
              <a:t>TAICHONG LIV-3</a:t>
            </a:r>
          </a:p>
        </p:txBody>
      </p:sp>
      <p:sp>
        <p:nvSpPr>
          <p:cNvPr id="51208" name="Oval 8"/>
          <p:cNvSpPr>
            <a:spLocks noChangeArrowheads="1"/>
          </p:cNvSpPr>
          <p:nvPr/>
        </p:nvSpPr>
        <p:spPr bwMode="auto">
          <a:xfrm>
            <a:off x="7215206" y="5500702"/>
            <a:ext cx="287338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1209" name="Oval 9"/>
          <p:cNvSpPr>
            <a:spLocks noChangeArrowheads="1"/>
          </p:cNvSpPr>
          <p:nvPr/>
        </p:nvSpPr>
        <p:spPr bwMode="auto">
          <a:xfrm>
            <a:off x="1116013" y="5516563"/>
            <a:ext cx="215900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1210" name="Oval 10"/>
          <p:cNvSpPr>
            <a:spLocks noChangeArrowheads="1"/>
          </p:cNvSpPr>
          <p:nvPr/>
        </p:nvSpPr>
        <p:spPr bwMode="auto">
          <a:xfrm>
            <a:off x="1547813" y="1989138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1211" name="Oval 11"/>
          <p:cNvSpPr>
            <a:spLocks noChangeArrowheads="1"/>
          </p:cNvSpPr>
          <p:nvPr/>
        </p:nvSpPr>
        <p:spPr bwMode="auto">
          <a:xfrm>
            <a:off x="7092950" y="692150"/>
            <a:ext cx="215900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2555875" y="5518150"/>
            <a:ext cx="1866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0000"/>
                </a:solidFill>
                <a:latin typeface="Times New Roman" pitchFamily="18" charset="0"/>
              </a:rPr>
              <a:t>ZULINQI GB-41</a:t>
            </a:r>
          </a:p>
        </p:txBody>
      </p:sp>
      <p:sp>
        <p:nvSpPr>
          <p:cNvPr id="51213" name="Rectangle 13"/>
          <p:cNvSpPr>
            <a:spLocks noChangeArrowheads="1"/>
          </p:cNvSpPr>
          <p:nvPr/>
        </p:nvSpPr>
        <p:spPr bwMode="auto">
          <a:xfrm>
            <a:off x="5435600" y="692150"/>
            <a:ext cx="1784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400" b="1">
                <a:solidFill>
                  <a:srgbClr val="FF0000"/>
                </a:solidFill>
                <a:latin typeface="Times New Roman" pitchFamily="18" charset="0"/>
              </a:rPr>
              <a:t>P-6 Neiguan</a:t>
            </a: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1835150" y="1846263"/>
            <a:ext cx="1828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0000"/>
                </a:solidFill>
                <a:latin typeface="Times New Roman" pitchFamily="18" charset="0"/>
              </a:rPr>
              <a:t>WAIGUAN SJ-5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000" b="1">
                <a:latin typeface="Times New Roman" pitchFamily="18" charset="0"/>
              </a:rPr>
              <a:t>. </a:t>
            </a:r>
            <a:r>
              <a:rPr lang="hu-HU" sz="3200" b="1">
                <a:solidFill>
                  <a:srgbClr val="FF99CC"/>
                </a:solidFill>
                <a:latin typeface="Times New Roman" pitchFamily="18" charset="0"/>
              </a:rPr>
              <a:t>Csingiz Ajtmatov pedig ekképpen vélekedett a naptári kor relativitásáról: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idx="1"/>
          </p:nvPr>
        </p:nvSpPr>
        <p:spPr>
          <a:xfrm>
            <a:off x="468313" y="1916113"/>
            <a:ext cx="8229600" cy="4114800"/>
          </a:xfrm>
        </p:spPr>
        <p:txBody>
          <a:bodyPr/>
          <a:lstStyle/>
          <a:p>
            <a:pPr algn="ctr">
              <a:buFontTx/>
              <a:buNone/>
            </a:pPr>
            <a:endParaRPr lang="hu-HU" dirty="0"/>
          </a:p>
          <a:p>
            <a:r>
              <a:rPr lang="hu-H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„Az embert nem a kor véníti meg, nem az évek múlása, hanem az, ha úgy érzi, eljárt felette az idő.”</a:t>
            </a:r>
          </a:p>
        </p:txBody>
      </p:sp>
      <p:pic>
        <p:nvPicPr>
          <p:cNvPr id="2055" name="Picture 7" descr="ANd9GcRH0-swQZ5oKGPh_bhe2a7kXljwFuK_ypooSlOCcn7xP5O1FYXdX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4149725"/>
            <a:ext cx="3482975" cy="2317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357301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Képen látható nők és férfiak </a:t>
            </a:r>
            <a:br>
              <a:rPr lang="hu-HU" dirty="0" smtClean="0">
                <a:solidFill>
                  <a:srgbClr val="002060"/>
                </a:solidFill>
              </a:rPr>
            </a:br>
            <a:r>
              <a:rPr lang="hu-HU" b="1" u="sng" dirty="0" smtClean="0">
                <a:solidFill>
                  <a:srgbClr val="002060"/>
                </a:solidFill>
              </a:rPr>
              <a:t>azonos korúak!!</a:t>
            </a:r>
            <a:br>
              <a:rPr lang="hu-HU" b="1" u="sng" dirty="0" smtClean="0">
                <a:solidFill>
                  <a:srgbClr val="002060"/>
                </a:solidFill>
              </a:rPr>
            </a:br>
            <a:r>
              <a:rPr lang="hu-HU" b="1" u="sng" dirty="0" smtClean="0">
                <a:solidFill>
                  <a:srgbClr val="002060"/>
                </a:solidFill>
              </a:rPr>
              <a:t/>
            </a:r>
            <a:br>
              <a:rPr lang="hu-HU" b="1" u="sng" dirty="0" smtClean="0">
                <a:solidFill>
                  <a:srgbClr val="002060"/>
                </a:solidFill>
              </a:rPr>
            </a:br>
            <a:r>
              <a:rPr lang="hu-HU" sz="4400" b="1" u="sng" dirty="0" smtClean="0">
                <a:solidFill>
                  <a:srgbClr val="002060"/>
                </a:solidFill>
              </a:rPr>
              <a:t>„…A MUNKA TARTÓSÍT LELKÖM!”</a:t>
            </a:r>
            <a:endParaRPr lang="hu-HU" sz="44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76"/>
            <a:ext cx="920634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568">
              <a:srgbClr val="0070C0"/>
            </a:gs>
            <a:gs pos="31081">
              <a:schemeClr val="accent1">
                <a:lumMod val="45000"/>
                <a:lumOff val="55000"/>
              </a:schemeClr>
            </a:gs>
            <a:gs pos="49324">
              <a:schemeClr val="accent1">
                <a:lumMod val="45000"/>
                <a:lumOff val="55000"/>
              </a:schemeClr>
            </a:gs>
            <a:gs pos="7500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785794"/>
            <a:ext cx="7290054" cy="171451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hu-H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Köszönöm, hogy meghallgattak!</a:t>
            </a:r>
            <a:r>
              <a:rPr lang="hu-HU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4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</a:t>
            </a:r>
            <a:r>
              <a:rPr lang="hu-HU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hu-HU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/>
            </a:r>
            <a:br>
              <a:rPr lang="hu-HU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</a:br>
            <a:endParaRPr lang="hu-HU" sz="40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43" name="Picture 3" descr="Benjáminos naptár 03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137750"/>
            <a:ext cx="8229600" cy="39842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lás">
  <a:themeElements>
    <a:clrScheme name="Áramlá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Áramlás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Áramlás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1142</TotalTime>
  <Words>1354</Words>
  <Application>Microsoft Office PowerPoint</Application>
  <PresentationFormat>Diavetítés a képernyőre (4:3 oldalarány)</PresentationFormat>
  <Paragraphs>337</Paragraphs>
  <Slides>95</Slides>
  <Notes>42</Notes>
  <HiddenSlides>0</HiddenSlides>
  <MMClips>1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95</vt:i4>
      </vt:variant>
    </vt:vector>
  </HeadingPairs>
  <TitlesOfParts>
    <vt:vector size="98" baseType="lpstr">
      <vt:lpstr>Áramlás</vt:lpstr>
      <vt:lpstr>Dokumentum</vt:lpstr>
      <vt:lpstr>Csomagoló felületobjektum</vt:lpstr>
      <vt:lpstr>1. dia</vt:lpstr>
      <vt:lpstr>MONDANDÓM LÉNYEGE A QI-ről SZÓL „FINOM ANYAGI”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JÉGHEGY JELENSÉG Látható tünetek – Láthatatlan energiazavarok</vt:lpstr>
      <vt:lpstr>14. dia</vt:lpstr>
      <vt:lpstr>15. dia</vt:lpstr>
      <vt:lpstr>16. dia</vt:lpstr>
      <vt:lpstr>17. dia</vt:lpstr>
      <vt:lpstr>ECIM-IX. EURÓPAI INTEGRATÍV ORVOSLÁS KONFERENCIA  Budapest 2016. szept. 9-11.</vt:lpstr>
      <vt:lpstr>19. dia</vt:lpstr>
      <vt:lpstr>20. dia</vt:lpstr>
      <vt:lpstr>Én is a Komplementer- helyesebben az Integratív  Medicina szemszögéből, szemüvegén keresztül szeretném mondandómat, tanácsimat szíves figyelmükbe ajánlani!</vt:lpstr>
      <vt:lpstr>22. dia</vt:lpstr>
      <vt:lpstr>EGÉSZSÉGET BEFOLYÁSOLÓ TÉNYEZŐK (WHO)</vt:lpstr>
      <vt:lpstr>MI MÚLIK RAJTUNK? HOGYAN ALAKÍTHATJUK ÉLETMÓDUNKAT? MILYEN TÉNYEZŐKBŐL TEVŐDIK ÖSSZE AZ ÉLETMÓDUNK? (A Több ezer éves keleti GYÓGYÁSZAT  SZEMPONTJAI ALAPJÁN)</vt:lpstr>
      <vt:lpstr> </vt:lpstr>
      <vt:lpstr>26. dia</vt:lpstr>
      <vt:lpstr>A VÍZ NAGYON JÓ INFORMÁCIÓ HORDOZÓ!</vt:lpstr>
      <vt:lpstr>28. dia</vt:lpstr>
      <vt:lpstr>29. dia</vt:lpstr>
      <vt:lpstr>30. dia</vt:lpstr>
      <vt:lpstr> </vt:lpstr>
      <vt:lpstr>ÖRÜLNI, VAGY  SZENVEDNI</vt:lpstr>
      <vt:lpstr>MINDEN az „AGYBAN” DŐL EL!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ÖRÖMTELI EMBERI KAPCSOLATOK</vt:lpstr>
      <vt:lpstr>Élethosszig tartó tanulásfontossága!</vt:lpstr>
      <vt:lpstr>II. „Táplálékod legyen a te orvosságod!”</vt:lpstr>
      <vt:lpstr>A LEGÉRTÉKESEBB TÁPANYAGOK:</vt:lpstr>
      <vt:lpstr>47. dia</vt:lpstr>
      <vt:lpstr>48. dia</vt:lpstr>
      <vt:lpstr>Hitvallásom a táplálkozásról:</vt:lpstr>
      <vt:lpstr>Mi is az a jing-jang TÁPLÁLKOZÁS?</vt:lpstr>
      <vt:lpstr>Jang ételek-”melegítők”</vt:lpstr>
      <vt:lpstr> Jin ételek- „hűsítők”</vt:lpstr>
      <vt:lpstr>RECEPTEK:</vt:lpstr>
      <vt:lpstr>54. dia</vt:lpstr>
      <vt:lpstr>55. dia</vt:lpstr>
      <vt:lpstr>AZ ÉTEL KÉSZÍTÉSNÉL AZ ALAPANYAGOKON KÍVÜL AZ IS FONTOS, HOGY KI MILYEN SZERETETTEL ÁLLÍTOTTA ÖSSZE!! (Nagyi sütije „Nagymama lekvárja”)</vt:lpstr>
      <vt:lpstr>III. Ne mérgezd magad szándékosan! </vt:lpstr>
      <vt:lpstr> IV. Tisztulás a salakanyagoktól, mérgektől! </vt:lpstr>
      <vt:lpstr>V. A mozgás az Életbe vezet! ( Ennek ellentéte, a mozgáshiány a halálba visz!) </vt:lpstr>
      <vt:lpstr>60. dia</vt:lpstr>
      <vt:lpstr>61. dia</vt:lpstr>
      <vt:lpstr>62. dia</vt:lpstr>
      <vt:lpstr>Izomszövet a legnagyobb hormonszervünk</vt:lpstr>
      <vt:lpstr>Irodalom</vt:lpstr>
      <vt:lpstr>ELŐBB TÁNCOLJ, AZTÁN MAJD ZENE IS LESZ HOZZÁ</vt:lpstr>
      <vt:lpstr>HOGYAN TUDOM MÉG A SAJÁT  QI-met MEGNÖVELNI, EDZENI? </vt:lpstr>
      <vt:lpstr>67. dia</vt:lpstr>
      <vt:lpstr>68. dia</vt:lpstr>
      <vt:lpstr>69. dia</vt:lpstr>
      <vt:lpstr>70. dia</vt:lpstr>
      <vt:lpstr>71. dia</vt:lpstr>
      <vt:lpstr>72. dia</vt:lpstr>
      <vt:lpstr>73. dia</vt:lpstr>
      <vt:lpstr>74. dia</vt:lpstr>
      <vt:lpstr>75. dia</vt:lpstr>
      <vt:lpstr>76. dia</vt:lpstr>
      <vt:lpstr>TENYÉR ÉS TALP KIVETÜLÉSEK</vt:lpstr>
      <vt:lpstr>78. dia</vt:lpstr>
      <vt:lpstr>79. dia</vt:lpstr>
      <vt:lpstr>80. dia</vt:lpstr>
      <vt:lpstr>81. dia</vt:lpstr>
      <vt:lpstr>82. dia</vt:lpstr>
      <vt:lpstr>83. dia</vt:lpstr>
      <vt:lpstr>84. dia</vt:lpstr>
      <vt:lpstr>85. dia</vt:lpstr>
      <vt:lpstr>86. dia</vt:lpstr>
      <vt:lpstr>87. dia</vt:lpstr>
      <vt:lpstr>88. dia</vt:lpstr>
      <vt:lpstr>89. dia</vt:lpstr>
      <vt:lpstr>90. dia</vt:lpstr>
      <vt:lpstr>DR. NAGY GÁBOR (kardiológus)</vt:lpstr>
      <vt:lpstr>92. dia</vt:lpstr>
      <vt:lpstr>. Csingiz Ajtmatov pedig ekképpen vélekedett a naptári kor relativitásáról:</vt:lpstr>
      <vt:lpstr>Képen látható nők és férfiak  azonos korúak!!  „…A MUNKA TARTÓSÍT LELKÖM!”</vt:lpstr>
      <vt:lpstr>Köszönöm, hogy meghallgattak! 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Imre</dc:creator>
  <cp:lastModifiedBy>asus</cp:lastModifiedBy>
  <cp:revision>70</cp:revision>
  <dcterms:created xsi:type="dcterms:W3CDTF">2016-09-21T19:56:08Z</dcterms:created>
  <dcterms:modified xsi:type="dcterms:W3CDTF">2023-03-22T23:37:53Z</dcterms:modified>
</cp:coreProperties>
</file>