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3" r:id="rId3"/>
    <p:sldId id="285" r:id="rId4"/>
    <p:sldId id="286" r:id="rId5"/>
    <p:sldId id="296" r:id="rId6"/>
    <p:sldId id="297" r:id="rId7"/>
    <p:sldId id="298" r:id="rId8"/>
    <p:sldId id="282" r:id="rId9"/>
    <p:sldId id="294" r:id="rId10"/>
    <p:sldId id="262" r:id="rId11"/>
    <p:sldId id="292" r:id="rId12"/>
    <p:sldId id="293" r:id="rId13"/>
    <p:sldId id="263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Világos stílus 2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81A7FE-C400-48F3-92B4-9B7F697B616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1F1DBF2-88A9-4764-88D6-7F1811F1D122}">
      <dgm:prSet phldrT="[Szöveg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hu-HU" sz="2800" baseline="0" dirty="0" smtClean="0">
              <a:solidFill>
                <a:schemeClr val="tx1"/>
              </a:solidFill>
            </a:rPr>
            <a:t>Meggyőzési tudatosság növelése</a:t>
          </a:r>
          <a:endParaRPr lang="hu-HU" sz="2800" baseline="0" dirty="0">
            <a:solidFill>
              <a:schemeClr val="tx1"/>
            </a:solidFill>
          </a:endParaRPr>
        </a:p>
      </dgm:t>
    </dgm:pt>
    <dgm:pt modelId="{73A0CF21-F295-4078-A08B-D60DA7A4C8A5}" type="parTrans" cxnId="{7B50A6A9-0FA8-4A00-A11F-6110C81514E3}">
      <dgm:prSet/>
      <dgm:spPr/>
      <dgm:t>
        <a:bodyPr/>
        <a:lstStyle/>
        <a:p>
          <a:endParaRPr lang="hu-HU"/>
        </a:p>
      </dgm:t>
    </dgm:pt>
    <dgm:pt modelId="{851116C8-0CAF-47C4-8819-43D3A5859839}" type="sibTrans" cxnId="{7B50A6A9-0FA8-4A00-A11F-6110C81514E3}">
      <dgm:prSet/>
      <dgm:spPr/>
      <dgm:t>
        <a:bodyPr/>
        <a:lstStyle/>
        <a:p>
          <a:endParaRPr lang="hu-HU"/>
        </a:p>
      </dgm:t>
    </dgm:pt>
    <dgm:pt modelId="{50B344C4-B067-4003-A356-55D58841F7CC}">
      <dgm:prSet phldrT="[Szöveg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hu-HU" sz="2800" baseline="0" dirty="0" smtClean="0">
              <a:solidFill>
                <a:schemeClr val="tx1"/>
              </a:solidFill>
            </a:rPr>
            <a:t>Fogyasztói tudatosság növelése</a:t>
          </a:r>
          <a:endParaRPr lang="hu-HU" sz="2800" baseline="0" dirty="0">
            <a:solidFill>
              <a:schemeClr val="tx1"/>
            </a:solidFill>
          </a:endParaRPr>
        </a:p>
      </dgm:t>
    </dgm:pt>
    <dgm:pt modelId="{36E6BCE2-D55B-4EC4-B3EB-16A71307F6B6}" type="parTrans" cxnId="{D014D4FA-5FA3-4ECA-86BF-A08859087F31}">
      <dgm:prSet/>
      <dgm:spPr/>
      <dgm:t>
        <a:bodyPr/>
        <a:lstStyle/>
        <a:p>
          <a:endParaRPr lang="hu-HU"/>
        </a:p>
      </dgm:t>
    </dgm:pt>
    <dgm:pt modelId="{F0969DF6-0795-471C-B703-C3A886A1A074}" type="sibTrans" cxnId="{D014D4FA-5FA3-4ECA-86BF-A08859087F31}">
      <dgm:prSet/>
      <dgm:spPr/>
      <dgm:t>
        <a:bodyPr/>
        <a:lstStyle/>
        <a:p>
          <a:endParaRPr lang="hu-HU"/>
        </a:p>
      </dgm:t>
    </dgm:pt>
    <dgm:pt modelId="{6F717BE8-1B38-4CA8-A9C7-5C373604E004}" type="pres">
      <dgm:prSet presAssocID="{E081A7FE-C400-48F3-92B4-9B7F697B6168}" presName="CompostProcess" presStyleCnt="0">
        <dgm:presLayoutVars>
          <dgm:dir/>
          <dgm:resizeHandles val="exact"/>
        </dgm:presLayoutVars>
      </dgm:prSet>
      <dgm:spPr/>
    </dgm:pt>
    <dgm:pt modelId="{8A99619D-8E9D-4EE7-B2FF-1185693FD274}" type="pres">
      <dgm:prSet presAssocID="{E081A7FE-C400-48F3-92B4-9B7F697B6168}" presName="arrow" presStyleLbl="bgShp" presStyleIdx="0" presStyleCnt="1"/>
      <dgm:spPr>
        <a:solidFill>
          <a:schemeClr val="bg2">
            <a:lumMod val="75000"/>
          </a:schemeClr>
        </a:solidFill>
      </dgm:spPr>
    </dgm:pt>
    <dgm:pt modelId="{F59F4D65-55D5-4A6F-AF18-EC4FCBAE84A9}" type="pres">
      <dgm:prSet presAssocID="{E081A7FE-C400-48F3-92B4-9B7F697B6168}" presName="linearProcess" presStyleCnt="0"/>
      <dgm:spPr/>
    </dgm:pt>
    <dgm:pt modelId="{22B3CABF-D3B7-4E5E-BDE7-36F5F3BEA306}" type="pres">
      <dgm:prSet presAssocID="{B1F1DBF2-88A9-4764-88D6-7F1811F1D122}" presName="textNode" presStyleLbl="node1" presStyleIdx="0" presStyleCnt="2" custLinFactNeighborX="-76733" custLinFactNeighborY="68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8E3C60F-8FD1-41BD-8480-EC854E864E2A}" type="pres">
      <dgm:prSet presAssocID="{851116C8-0CAF-47C4-8819-43D3A5859839}" presName="sibTrans" presStyleCnt="0"/>
      <dgm:spPr/>
    </dgm:pt>
    <dgm:pt modelId="{1BA68B52-9D35-4EB9-97EE-37F727D2A2CC}" type="pres">
      <dgm:prSet presAssocID="{50B344C4-B067-4003-A356-55D58841F7CC}" presName="textNode" presStyleLbl="node1" presStyleIdx="1" presStyleCnt="2" custScaleX="115776" custScaleY="101591" custLinFactNeighborX="-83319" custLinFactNeighborY="681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EF77F29F-C7FF-4169-82D3-677EBD64F468}" type="presOf" srcId="{50B344C4-B067-4003-A356-55D58841F7CC}" destId="{1BA68B52-9D35-4EB9-97EE-37F727D2A2CC}" srcOrd="0" destOrd="0" presId="urn:microsoft.com/office/officeart/2005/8/layout/hProcess9"/>
    <dgm:cxn modelId="{7F6ACA26-0FD7-436D-B802-0D32DEF8D25C}" type="presOf" srcId="{E081A7FE-C400-48F3-92B4-9B7F697B6168}" destId="{6F717BE8-1B38-4CA8-A9C7-5C373604E004}" srcOrd="0" destOrd="0" presId="urn:microsoft.com/office/officeart/2005/8/layout/hProcess9"/>
    <dgm:cxn modelId="{D014D4FA-5FA3-4ECA-86BF-A08859087F31}" srcId="{E081A7FE-C400-48F3-92B4-9B7F697B6168}" destId="{50B344C4-B067-4003-A356-55D58841F7CC}" srcOrd="1" destOrd="0" parTransId="{36E6BCE2-D55B-4EC4-B3EB-16A71307F6B6}" sibTransId="{F0969DF6-0795-471C-B703-C3A886A1A074}"/>
    <dgm:cxn modelId="{08C31B7E-CBEF-4A54-86A2-6D1B9EEA24CB}" type="presOf" srcId="{B1F1DBF2-88A9-4764-88D6-7F1811F1D122}" destId="{22B3CABF-D3B7-4E5E-BDE7-36F5F3BEA306}" srcOrd="0" destOrd="0" presId="urn:microsoft.com/office/officeart/2005/8/layout/hProcess9"/>
    <dgm:cxn modelId="{7B50A6A9-0FA8-4A00-A11F-6110C81514E3}" srcId="{E081A7FE-C400-48F3-92B4-9B7F697B6168}" destId="{B1F1DBF2-88A9-4764-88D6-7F1811F1D122}" srcOrd="0" destOrd="0" parTransId="{73A0CF21-F295-4078-A08B-D60DA7A4C8A5}" sibTransId="{851116C8-0CAF-47C4-8819-43D3A5859839}"/>
    <dgm:cxn modelId="{F6B30530-FEDF-4883-B3DE-6146E3166204}" type="presParOf" srcId="{6F717BE8-1B38-4CA8-A9C7-5C373604E004}" destId="{8A99619D-8E9D-4EE7-B2FF-1185693FD274}" srcOrd="0" destOrd="0" presId="urn:microsoft.com/office/officeart/2005/8/layout/hProcess9"/>
    <dgm:cxn modelId="{41E7BFC2-37E2-4BDE-8CE2-7FB1B3A94093}" type="presParOf" srcId="{6F717BE8-1B38-4CA8-A9C7-5C373604E004}" destId="{F59F4D65-55D5-4A6F-AF18-EC4FCBAE84A9}" srcOrd="1" destOrd="0" presId="urn:microsoft.com/office/officeart/2005/8/layout/hProcess9"/>
    <dgm:cxn modelId="{B1813A79-0A2E-490B-B3B5-AF6F50B25C92}" type="presParOf" srcId="{F59F4D65-55D5-4A6F-AF18-EC4FCBAE84A9}" destId="{22B3CABF-D3B7-4E5E-BDE7-36F5F3BEA306}" srcOrd="0" destOrd="0" presId="urn:microsoft.com/office/officeart/2005/8/layout/hProcess9"/>
    <dgm:cxn modelId="{B2AC8E0E-1E07-4168-9654-C9EBAD29E417}" type="presParOf" srcId="{F59F4D65-55D5-4A6F-AF18-EC4FCBAE84A9}" destId="{28E3C60F-8FD1-41BD-8480-EC854E864E2A}" srcOrd="1" destOrd="0" presId="urn:microsoft.com/office/officeart/2005/8/layout/hProcess9"/>
    <dgm:cxn modelId="{469F5ABF-DC29-4114-8593-BE4C795B84BA}" type="presParOf" srcId="{F59F4D65-55D5-4A6F-AF18-EC4FCBAE84A9}" destId="{1BA68B52-9D35-4EB9-97EE-37F727D2A2C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99619D-8E9D-4EE7-B2FF-1185693FD274}">
      <dsp:nvSpPr>
        <dsp:cNvPr id="0" name=""/>
        <dsp:cNvSpPr/>
      </dsp:nvSpPr>
      <dsp:spPr>
        <a:xfrm>
          <a:off x="638651" y="0"/>
          <a:ext cx="7238047" cy="4194572"/>
        </a:xfrm>
        <a:prstGeom prst="rightArrow">
          <a:avLst/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B3CABF-D3B7-4E5E-BDE7-36F5F3BEA306}">
      <dsp:nvSpPr>
        <dsp:cNvPr id="0" name=""/>
        <dsp:cNvSpPr/>
      </dsp:nvSpPr>
      <dsp:spPr>
        <a:xfrm>
          <a:off x="961974" y="1269797"/>
          <a:ext cx="2554605" cy="1677828"/>
        </a:xfrm>
        <a:prstGeom prst="round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baseline="0" dirty="0" smtClean="0">
              <a:solidFill>
                <a:schemeClr val="tx1"/>
              </a:solidFill>
            </a:rPr>
            <a:t>Meggyőzési tudatosság növelése</a:t>
          </a:r>
          <a:endParaRPr lang="hu-HU" sz="2800" kern="1200" baseline="0" dirty="0">
            <a:solidFill>
              <a:schemeClr val="tx1"/>
            </a:solidFill>
          </a:endParaRPr>
        </a:p>
      </dsp:txBody>
      <dsp:txXfrm>
        <a:off x="1043879" y="1351702"/>
        <a:ext cx="2390795" cy="1514018"/>
      </dsp:txXfrm>
    </dsp:sp>
    <dsp:sp modelId="{1BA68B52-9D35-4EB9-97EE-37F727D2A2CC}">
      <dsp:nvSpPr>
        <dsp:cNvPr id="0" name=""/>
        <dsp:cNvSpPr/>
      </dsp:nvSpPr>
      <dsp:spPr>
        <a:xfrm>
          <a:off x="3914306" y="1256450"/>
          <a:ext cx="2957619" cy="1704523"/>
        </a:xfrm>
        <a:prstGeom prst="roundRect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800" kern="1200" baseline="0" dirty="0" smtClean="0">
              <a:solidFill>
                <a:schemeClr val="tx1"/>
              </a:solidFill>
            </a:rPr>
            <a:t>Fogyasztói tudatosság növelése</a:t>
          </a:r>
          <a:endParaRPr lang="hu-HU" sz="2800" kern="1200" baseline="0" dirty="0">
            <a:solidFill>
              <a:schemeClr val="tx1"/>
            </a:solidFill>
          </a:endParaRPr>
        </a:p>
      </dsp:txBody>
      <dsp:txXfrm>
        <a:off x="3997514" y="1339658"/>
        <a:ext cx="2791203" cy="1538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05817-DAD1-4D38-BD4A-C3F0CE3F7F3A}" type="datetimeFigureOut">
              <a:rPr lang="hu-HU" smtClean="0"/>
              <a:t>2018.11.22.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5E8D5-15BC-4C02-85A2-D7F03A3B752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2379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2018.11.22.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9598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2018.11.22.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8164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2018.11.22.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040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2018.11.22.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40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2018.11.22.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811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2018.11.22.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081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2018.11.22.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860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2018.11.22.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674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2018.11.22.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5170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2018.11.22.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890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1B6BF-7D62-4B28-B349-035EF16E3477}" type="datetimeFigureOut">
              <a:rPr lang="hu-HU" smtClean="0"/>
              <a:pPr/>
              <a:t>2018.11.22.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5080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1B6BF-7D62-4B28-B349-035EF16E3477}" type="datetimeFigureOut">
              <a:rPr lang="hu-HU" smtClean="0"/>
              <a:pPr/>
              <a:t>2018.11.22.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DF01A-1281-41F7-AF1C-0ED08822AA6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185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nzugyifogyaszto.h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zolnok@penzugyitanacsadoiroda.hu" TargetMode="External"/><Relationship Id="rId5" Type="http://schemas.openxmlformats.org/officeDocument/2006/relationships/hyperlink" Target="https://penzugyitanacsadoiroda.hu/" TargetMode="External"/><Relationship Id="rId4" Type="http://schemas.openxmlformats.org/officeDocument/2006/relationships/hyperlink" Target="https://www.mnb.hu/fogyasztovedele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77823" y="1751467"/>
            <a:ext cx="6851651" cy="1359580"/>
          </a:xfrm>
        </p:spPr>
        <p:txBody>
          <a:bodyPr>
            <a:noAutofit/>
          </a:bodyPr>
          <a:lstStyle/>
          <a:p>
            <a:pPr algn="l"/>
            <a:r>
              <a:rPr lang="hu-HU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Fogyasztóvédelem és meggyőzési tudatosság</a:t>
            </a:r>
            <a:r>
              <a:rPr lang="hu-HU" sz="3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hu-HU" sz="3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77824" y="3796847"/>
            <a:ext cx="5457372" cy="1303791"/>
          </a:xfrm>
        </p:spPr>
        <p:txBody>
          <a:bodyPr>
            <a:normAutofit/>
          </a:bodyPr>
          <a:lstStyle/>
          <a:p>
            <a:pPr algn="l"/>
            <a:r>
              <a:rPr lang="hu-HU" sz="28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Bene Ágnes PhD. hallgató</a:t>
            </a:r>
          </a:p>
          <a:p>
            <a:pPr algn="l"/>
            <a:endParaRPr lang="hu-HU" sz="2800" dirty="0" smtClean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r="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latin typeface="Cambria" panose="02040503050406030204" pitchFamily="18" charset="0"/>
              </a:rPr>
              <a:t>ÜZENETEK</a:t>
            </a:r>
            <a:endParaRPr lang="hu-HU" sz="4000" dirty="0">
              <a:latin typeface="Cambria" panose="0204050305040603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7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„Semmi sincs ingyen” </a:t>
            </a:r>
            <a:endParaRPr lang="hu-HU" sz="4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hu-HU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hu-HU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„Nem mind arany ami fénylik”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644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r="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latin typeface="Cambria" panose="02040503050406030204" pitchFamily="18" charset="0"/>
              </a:rPr>
              <a:t>ÜZENETEK</a:t>
            </a:r>
            <a:endParaRPr lang="hu-HU" sz="4000" dirty="0">
              <a:latin typeface="Cambria" panose="0204050305040603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60128" y="880944"/>
            <a:ext cx="7114478" cy="4661211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u-HU" sz="4000" b="1" i="1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 kap egy jó ajánlatot: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u-H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Aludjon </a:t>
            </a:r>
            <a:r>
              <a:rPr lang="hu-H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rá egyet!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u-H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 </a:t>
            </a:r>
            <a:r>
              <a:rPr lang="hu-H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döntsön egyedül!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u-H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Nézzen </a:t>
            </a:r>
            <a:r>
              <a:rPr lang="hu-H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utána!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hu-H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Számoljon</a:t>
            </a:r>
            <a:r>
              <a:rPr lang="hu-H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  <a:p>
            <a:pPr>
              <a:lnSpc>
                <a:spcPct val="120000"/>
              </a:lnSpc>
            </a:pPr>
            <a:endParaRPr lang="hu-HU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u-HU" sz="4000" b="1" i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 </a:t>
            </a:r>
            <a:r>
              <a:rPr lang="hu-HU" sz="40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már átverték: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 </a:t>
            </a:r>
            <a:r>
              <a:rPr lang="hu-H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kell szégyellni</a:t>
            </a:r>
            <a:r>
              <a:rPr lang="hu-H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Nem Ön az egyetlen!</a:t>
            </a:r>
            <a:endParaRPr lang="hu-HU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hu-HU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Azonnal </a:t>
            </a:r>
            <a:r>
              <a:rPr lang="hu-HU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kérjen segítséget</a:t>
            </a:r>
            <a:r>
              <a:rPr lang="hu-HU" sz="4000" dirty="0"/>
              <a:t>!</a:t>
            </a:r>
          </a:p>
          <a:p>
            <a:pPr marL="0" indent="0" algn="ctr">
              <a:buNone/>
            </a:pPr>
            <a:endParaRPr lang="hu-HU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6767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r="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latin typeface="Cambria" panose="02040503050406030204" pitchFamily="18" charset="0"/>
              </a:rPr>
              <a:t>Pénzügyi fogyasztóvédelem</a:t>
            </a:r>
            <a:endParaRPr lang="hu-HU" sz="4000" dirty="0">
              <a:latin typeface="Cambria" panose="0204050305040603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7118" y="1690688"/>
            <a:ext cx="11004394" cy="4130249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>
                <a:hlinkClick r:id="rId3"/>
              </a:rPr>
              <a:t>www.penzugyifogyaszto.hu</a:t>
            </a:r>
            <a:endParaRPr lang="hu-HU" dirty="0" smtClean="0"/>
          </a:p>
          <a:p>
            <a:r>
              <a:rPr lang="hu-HU" dirty="0">
                <a:hlinkClick r:id="rId4"/>
              </a:rPr>
              <a:t>https://</a:t>
            </a:r>
            <a:r>
              <a:rPr lang="hu-HU" dirty="0" smtClean="0">
                <a:hlinkClick r:id="rId4"/>
              </a:rPr>
              <a:t>www.mnb.hu/fogyasztovedelem</a:t>
            </a:r>
            <a:endParaRPr lang="hu-HU" dirty="0" smtClean="0"/>
          </a:p>
          <a:p>
            <a:endParaRPr lang="hu-HU" dirty="0"/>
          </a:p>
          <a:p>
            <a:pPr marL="0" indent="0">
              <a:lnSpc>
                <a:spcPct val="110000"/>
              </a:lnSpc>
              <a:buNone/>
            </a:pPr>
            <a:r>
              <a:rPr lang="hu-HU" sz="3000" b="1" u="sng" dirty="0" smtClean="0">
                <a:hlinkClick r:id="rId5"/>
              </a:rPr>
              <a:t>Szolnok</a:t>
            </a:r>
            <a:r>
              <a:rPr lang="hu-HU" sz="3000" b="1" u="sng" dirty="0" smtClean="0"/>
              <a:t>-</a:t>
            </a:r>
            <a:r>
              <a:rPr lang="hu-HU" sz="3000" b="1" dirty="0" smtClean="0"/>
              <a:t> Pénzügyi Navigátor Iroda</a:t>
            </a:r>
            <a:r>
              <a:rPr lang="hu-HU" b="1" dirty="0"/>
              <a:t/>
            </a:r>
            <a:br>
              <a:rPr lang="hu-HU" b="1" dirty="0"/>
            </a:br>
            <a:r>
              <a:rPr lang="hu-HU" dirty="0"/>
              <a:t/>
            </a:r>
            <a:br>
              <a:rPr lang="hu-HU" dirty="0"/>
            </a:br>
            <a:r>
              <a:rPr lang="hu-HU" dirty="0"/>
              <a:t>5000 </a:t>
            </a:r>
            <a:r>
              <a:rPr lang="hu-HU" dirty="0" err="1"/>
              <a:t>Szolnok,Szapáry</a:t>
            </a:r>
            <a:r>
              <a:rPr lang="hu-HU" dirty="0"/>
              <a:t> utca 19.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70/607-2186 , </a:t>
            </a:r>
            <a:r>
              <a:rPr lang="hu-HU" dirty="0" smtClean="0">
                <a:hlinkClick r:id="rId6"/>
              </a:rPr>
              <a:t>szolnok@penzugyitanacsadoiroda.hu</a:t>
            </a:r>
            <a:endParaRPr lang="hu-HU" dirty="0"/>
          </a:p>
          <a:p>
            <a:pPr marL="0" indent="0">
              <a:lnSpc>
                <a:spcPct val="110000"/>
              </a:lnSpc>
              <a:buNone/>
            </a:pPr>
            <a:r>
              <a:rPr lang="hu-HU" dirty="0" smtClean="0"/>
              <a:t>                                                                                                Hétfő</a:t>
            </a:r>
            <a:r>
              <a:rPr lang="hu-HU" dirty="0"/>
              <a:t>: 10:00-16:00 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                                                                                                Szerda</a:t>
            </a:r>
            <a:r>
              <a:rPr lang="hu-HU" dirty="0"/>
              <a:t>: 10:00-16:00 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                                                                                                Csütörtök</a:t>
            </a:r>
            <a:r>
              <a:rPr lang="hu-HU" dirty="0"/>
              <a:t>: 9:00-15:00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2178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6779" y="237504"/>
            <a:ext cx="10515600" cy="1325563"/>
          </a:xfrm>
        </p:spPr>
        <p:txBody>
          <a:bodyPr/>
          <a:lstStyle/>
          <a:p>
            <a:pPr algn="ctr"/>
            <a:r>
              <a:rPr lang="hu-HU" dirty="0" smtClean="0">
                <a:solidFill>
                  <a:schemeClr val="bg1"/>
                </a:solidFill>
                <a:latin typeface="Cambria" panose="02040503050406030204" pitchFamily="18" charset="0"/>
              </a:rPr>
              <a:t>Vigyázzanak magukra és egymásra</a:t>
            </a:r>
            <a:r>
              <a:rPr lang="hu-HU" dirty="0" smtClean="0">
                <a:solidFill>
                  <a:schemeClr val="bg1"/>
                </a:solidFill>
                <a:latin typeface="Cambria" panose="02040503050406030204" pitchFamily="18" charset="0"/>
              </a:rPr>
              <a:t>!</a:t>
            </a:r>
            <a:endParaRPr lang="hu-HU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93" y="1721476"/>
            <a:ext cx="10012172" cy="4887007"/>
          </a:xfrm>
          <a:prstGeom prst="rect">
            <a:avLst/>
          </a:prstGeom>
        </p:spPr>
      </p:pic>
      <p:cxnSp>
        <p:nvCxnSpPr>
          <p:cNvPr id="5" name="Egyenes összekötő 4"/>
          <p:cNvCxnSpPr/>
          <p:nvPr/>
        </p:nvCxnSpPr>
        <p:spPr>
          <a:xfrm>
            <a:off x="984979" y="1563067"/>
            <a:ext cx="10099199" cy="50626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Egyenes összekötő 5"/>
          <p:cNvCxnSpPr/>
          <p:nvPr/>
        </p:nvCxnSpPr>
        <p:spPr>
          <a:xfrm flipV="1">
            <a:off x="1460810" y="1973766"/>
            <a:ext cx="10024946" cy="48842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975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r="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>
                <a:latin typeface="Cambria" panose="02040503050406030204" pitchFamily="18" charset="0"/>
              </a:rPr>
              <a:t>Fogyasztóvédelem</a:t>
            </a:r>
            <a:endParaRPr lang="hu-HU" sz="4000" dirty="0">
              <a:latin typeface="Cambria" panose="02040503050406030204" pitchFamily="18" charset="0"/>
            </a:endParaRPr>
          </a:p>
        </p:txBody>
      </p:sp>
      <p:graphicFrame>
        <p:nvGraphicFramePr>
          <p:cNvPr id="4" name="Tartalom helye 7"/>
          <p:cNvGraphicFramePr>
            <a:graphicFrameLocks/>
          </p:cNvGraphicFramePr>
          <p:nvPr>
            <p:extLst/>
          </p:nvPr>
        </p:nvGraphicFramePr>
        <p:xfrm>
          <a:off x="1821656" y="1535907"/>
          <a:ext cx="8515350" cy="4194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238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r="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5674" y="48430"/>
            <a:ext cx="10515600" cy="910103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Cambria" panose="02040503050406030204" pitchFamily="18" charset="0"/>
              </a:rPr>
              <a:t>Miért az idősek?</a:t>
            </a:r>
            <a:endParaRPr lang="hu-HU" sz="4000" dirty="0">
              <a:latin typeface="Cambria" panose="020405030504060302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97366" y="958533"/>
            <a:ext cx="1117352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Magyarországon a 60 évnél idősebbek aránya magasabb, mint 20%, és ez az arány növekszik. Hazánkban a születéskor várható élettartam is folyamatosan nő, 2012-ben lépte át a 75 évet.</a:t>
            </a:r>
          </a:p>
          <a:p>
            <a:pPr algn="just"/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Rendszeres jövedelemmel rendelkeznek.  (nyugdíj, gyakran megtakarítások is pl. unoka javára is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Sok szabadidővel rendelkeznek. Elérhetőek.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Kohorszhatás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(A maitól lényegesen különböző fogyasztói kultúrában </a:t>
            </a:r>
            <a:r>
              <a:rPr lang="hu-HU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szocializálódtak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Érzékszervi hanyatlás, látás, hallás (ennek elbizonytalanító hatása is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Időskorban lassul a mentális feldolgozás. Az egymás után érkező információkat lassabban tudják feldolgozni, a  nagymennyiségű információt kevésbé tudják összerendezni.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Új információkat nehezebben dolgoznak fel.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Hanyatlik a meggyőzési tudatosság a kor előre 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haladtával.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67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r="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9488" y="833477"/>
            <a:ext cx="5161156" cy="1325563"/>
          </a:xfrm>
        </p:spPr>
        <p:txBody>
          <a:bodyPr>
            <a:normAutofit fontScale="90000"/>
          </a:bodyPr>
          <a:lstStyle/>
          <a:p>
            <a:r>
              <a:rPr lang="hu-HU" sz="4000" dirty="0" smtClean="0">
                <a:latin typeface="Cambria" panose="02040503050406030204" pitchFamily="18" charset="0"/>
              </a:rPr>
              <a:t>Meggyőzési technikák: </a:t>
            </a:r>
            <a:br>
              <a:rPr lang="hu-HU" sz="4000" dirty="0" smtClean="0">
                <a:latin typeface="Cambria" panose="02040503050406030204" pitchFamily="18" charset="0"/>
              </a:rPr>
            </a:br>
            <a:r>
              <a:rPr lang="hu-HU" sz="4000" dirty="0" smtClean="0">
                <a:latin typeface="Cambria" panose="02040503050406030204" pitchFamily="18" charset="0"/>
              </a:rPr>
              <a:t/>
            </a:r>
            <a:br>
              <a:rPr lang="hu-HU" sz="4000" dirty="0" smtClean="0">
                <a:latin typeface="Cambria" panose="02040503050406030204" pitchFamily="18" charset="0"/>
              </a:rPr>
            </a:br>
            <a:r>
              <a:rPr lang="hu-HU" sz="4000" dirty="0" smtClean="0">
                <a:latin typeface="Cambria" panose="02040503050406030204" pitchFamily="18" charset="0"/>
              </a:rPr>
              <a:t>Hogyan akarnak </a:t>
            </a:r>
            <a:br>
              <a:rPr lang="hu-HU" sz="4000" dirty="0" smtClean="0">
                <a:latin typeface="Cambria" panose="02040503050406030204" pitchFamily="18" charset="0"/>
              </a:rPr>
            </a:br>
            <a:r>
              <a:rPr lang="hu-HU" sz="4000" dirty="0" smtClean="0">
                <a:latin typeface="Cambria" panose="02040503050406030204" pitchFamily="18" charset="0"/>
              </a:rPr>
              <a:t>bennünket meggyőzni?</a:t>
            </a:r>
            <a:endParaRPr lang="hu-HU" sz="4000" dirty="0">
              <a:latin typeface="Cambria" panose="0204050305040603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30644" y="498630"/>
            <a:ext cx="6175917" cy="3617232"/>
          </a:xfrm>
        </p:spPr>
        <p:txBody>
          <a:bodyPr>
            <a:noAutofit/>
          </a:bodyPr>
          <a:lstStyle/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rámenős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eladó</a:t>
            </a:r>
          </a:p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hiteles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eladó (pl. magabiztos, lelkes)</a:t>
            </a:r>
          </a:p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jól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öltözött, megnyerő, kedves az eladó</a:t>
            </a:r>
          </a:p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hivatalos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embernek tűnt</a:t>
            </a:r>
          </a:p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eladó lassan, érthetően beszél</a:t>
            </a:r>
          </a:p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eladó lyukat beszél az ember hasába, nem engedi szóhoz jutni</a:t>
            </a:r>
          </a:p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eladó kíváncsivá tesz (felébreszti a kíváncsiságot)</a:t>
            </a:r>
          </a:p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eladó elhiteti, hogy kiválasztott, kivételes szerencsében részesül a vevő (aminek ő nagyon örül, esetleg büszke magára)</a:t>
            </a:r>
          </a:p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személyes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ajánlás (közeli ismerős, rokon ajánlása)</a:t>
            </a:r>
          </a:p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egyetemen, vagy klinikán, kórházban is ezt a terméket használják,-mondja az </a:t>
            </a:r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eladó</a:t>
            </a:r>
          </a:p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aktuálisan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fennálló problémára ajánlott megoldást(pl. </a:t>
            </a:r>
            <a:r>
              <a:rPr lang="hu-H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eü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megsajnálta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</a:t>
            </a:r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eladót</a:t>
            </a:r>
            <a:endParaRPr lang="hu-HU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r="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5327" y="1092820"/>
            <a:ext cx="5185317" cy="597868"/>
          </a:xfrm>
        </p:spPr>
        <p:txBody>
          <a:bodyPr>
            <a:normAutofit fontScale="90000"/>
          </a:bodyPr>
          <a:lstStyle/>
          <a:p>
            <a:r>
              <a:rPr lang="hu-HU" sz="4000" dirty="0" smtClean="0">
                <a:latin typeface="Cambria" panose="02040503050406030204" pitchFamily="18" charset="0"/>
              </a:rPr>
              <a:t>Meggyőzési technikák: </a:t>
            </a:r>
            <a:br>
              <a:rPr lang="hu-HU" sz="4000" dirty="0" smtClean="0">
                <a:latin typeface="Cambria" panose="02040503050406030204" pitchFamily="18" charset="0"/>
              </a:rPr>
            </a:br>
            <a:r>
              <a:rPr lang="hu-HU" sz="4000" dirty="0" smtClean="0">
                <a:latin typeface="Cambria" panose="02040503050406030204" pitchFamily="18" charset="0"/>
              </a:rPr>
              <a:t/>
            </a:r>
            <a:br>
              <a:rPr lang="hu-HU" sz="4000" dirty="0" smtClean="0">
                <a:latin typeface="Cambria" panose="02040503050406030204" pitchFamily="18" charset="0"/>
              </a:rPr>
            </a:br>
            <a:r>
              <a:rPr lang="hu-HU" sz="4000" dirty="0" smtClean="0">
                <a:latin typeface="Cambria" panose="02040503050406030204" pitchFamily="18" charset="0"/>
              </a:rPr>
              <a:t>Hogyan akarnak </a:t>
            </a:r>
            <a:br>
              <a:rPr lang="hu-HU" sz="4000" dirty="0" smtClean="0">
                <a:latin typeface="Cambria" panose="02040503050406030204" pitchFamily="18" charset="0"/>
              </a:rPr>
            </a:br>
            <a:r>
              <a:rPr lang="hu-HU" sz="4000" dirty="0" smtClean="0">
                <a:latin typeface="Cambria" panose="02040503050406030204" pitchFamily="18" charset="0"/>
              </a:rPr>
              <a:t>bennünket meggyőzni?</a:t>
            </a:r>
            <a:endParaRPr lang="hu-HU" sz="4000" dirty="0">
              <a:latin typeface="Cambria" panose="0204050305040603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52225" y="264455"/>
            <a:ext cx="6510453" cy="3593868"/>
          </a:xfrm>
        </p:spPr>
        <p:txBody>
          <a:bodyPr>
            <a:noAutofit/>
          </a:bodyPr>
          <a:lstStyle/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rámenős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eladó</a:t>
            </a:r>
          </a:p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hiteles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eladó (pl. magabiztos, lelkes)</a:t>
            </a:r>
          </a:p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jól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öltözött, megnyerő, kedves az eladó</a:t>
            </a:r>
          </a:p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hivatalos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embernek </a:t>
            </a:r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tűnik</a:t>
            </a:r>
            <a:endParaRPr lang="hu-HU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eladó lassan, érthetően beszél</a:t>
            </a:r>
          </a:p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eladó lyukat beszél az ember hasába, nem engedi szóhoz jutni</a:t>
            </a:r>
          </a:p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eladó kíváncsivá tesz (felébreszti a kíváncsiságot)</a:t>
            </a:r>
          </a:p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eladó elhiteti, hogy kiválasztott, kivételes szerencsében részesül a vevő (aminek ő nagyon örül, esetleg büszke </a:t>
            </a:r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magára)</a:t>
            </a:r>
          </a:p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személyes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ajánlás (közeli ismerős, rokon ajánlása)</a:t>
            </a:r>
          </a:p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egyetemen, vagy klinikán, kórházban is ezt a terméket használják,-mondja az </a:t>
            </a:r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eladó</a:t>
            </a:r>
          </a:p>
          <a:p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ppen az aktuálisan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fennálló problémára ajánlott megoldást(pl. </a:t>
            </a:r>
            <a:r>
              <a:rPr lang="hu-H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eü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megsajnálta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eladót</a:t>
            </a:r>
          </a:p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gyorsan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kellett dönteni (azonnali döntéskényszer)</a:t>
            </a:r>
          </a:p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elfáradt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le akarta zárni a </a:t>
            </a:r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helyzetet/szituációt</a:t>
            </a:r>
            <a:endParaRPr lang="hu-HU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endParaRPr lang="hu-HU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4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r="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5327" y="1092820"/>
            <a:ext cx="5185317" cy="597868"/>
          </a:xfrm>
        </p:spPr>
        <p:txBody>
          <a:bodyPr>
            <a:normAutofit fontScale="90000"/>
          </a:bodyPr>
          <a:lstStyle/>
          <a:p>
            <a:r>
              <a:rPr lang="hu-HU" sz="4000" dirty="0" smtClean="0">
                <a:latin typeface="Cambria" panose="02040503050406030204" pitchFamily="18" charset="0"/>
              </a:rPr>
              <a:t>Meggyőzési technikák: </a:t>
            </a:r>
            <a:br>
              <a:rPr lang="hu-HU" sz="4000" dirty="0" smtClean="0">
                <a:latin typeface="Cambria" panose="02040503050406030204" pitchFamily="18" charset="0"/>
              </a:rPr>
            </a:br>
            <a:r>
              <a:rPr lang="hu-HU" sz="4000" dirty="0" smtClean="0">
                <a:latin typeface="Cambria" panose="02040503050406030204" pitchFamily="18" charset="0"/>
              </a:rPr>
              <a:t/>
            </a:r>
            <a:br>
              <a:rPr lang="hu-HU" sz="4000" dirty="0" smtClean="0">
                <a:latin typeface="Cambria" panose="02040503050406030204" pitchFamily="18" charset="0"/>
              </a:rPr>
            </a:br>
            <a:r>
              <a:rPr lang="hu-HU" sz="4000" dirty="0" smtClean="0">
                <a:latin typeface="Cambria" panose="02040503050406030204" pitchFamily="18" charset="0"/>
              </a:rPr>
              <a:t>Hogyan akarnak </a:t>
            </a:r>
            <a:br>
              <a:rPr lang="hu-HU" sz="4000" dirty="0" smtClean="0">
                <a:latin typeface="Cambria" panose="02040503050406030204" pitchFamily="18" charset="0"/>
              </a:rPr>
            </a:br>
            <a:r>
              <a:rPr lang="hu-HU" sz="4000" dirty="0" smtClean="0">
                <a:latin typeface="Cambria" panose="02040503050406030204" pitchFamily="18" charset="0"/>
              </a:rPr>
              <a:t>bennünket meggyőzni?</a:t>
            </a:r>
            <a:endParaRPr lang="hu-HU" sz="4000" dirty="0">
              <a:latin typeface="Cambria" panose="0204050305040603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28839" y="297907"/>
            <a:ext cx="6902605" cy="3683077"/>
          </a:xfrm>
        </p:spPr>
        <p:txBody>
          <a:bodyPr>
            <a:noAutofit/>
          </a:bodyPr>
          <a:lstStyle/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apróbb </a:t>
            </a:r>
            <a:r>
              <a:rPr lang="hu-H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szivességet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úgy érezte kénytelen viszonozni</a:t>
            </a:r>
          </a:p>
          <a:p>
            <a:r>
              <a:rPr lang="hu-HU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szégyellt</a:t>
            </a:r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viszakozni</a:t>
            </a:r>
            <a:endParaRPr lang="hu-HU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magas </a:t>
            </a:r>
            <a:r>
              <a:rPr lang="hu-H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presztizsű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helyszín (szép környék, hotel, egészségkp., modern </a:t>
            </a:r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környezet, úri hely)</a:t>
            </a:r>
            <a:endParaRPr lang="hu-HU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mások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véleménye (pl. a szomszéd is vesz, vagy a termékbemutatón a beépített ember, referenciacsoport)</a:t>
            </a:r>
          </a:p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dicséret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hízelgés (akár udvarlás)</a:t>
            </a:r>
          </a:p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„hülye aki nem csinálja”, buta (megveszi, pénzt ad…)</a:t>
            </a:r>
          </a:p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jót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tehet másokkal (adakozás)</a:t>
            </a:r>
          </a:p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jót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tehet hozzátartozókkal </a:t>
            </a:r>
          </a:p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termék </a:t>
            </a:r>
            <a:r>
              <a:rPr lang="hu-HU" sz="18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presztizsértéke</a:t>
            </a:r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például divatos, újdonság</a:t>
            </a:r>
            <a:endParaRPr lang="hu-HU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megnyerő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csomagolás</a:t>
            </a:r>
          </a:p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megnyerő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termék</a:t>
            </a:r>
          </a:p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megnyerő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származási országot említenek (svájci, vagy német vagy japán termék)</a:t>
            </a:r>
          </a:p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megnyerő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egyéb elemek (ingyenes extrák,)</a:t>
            </a:r>
          </a:p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olcsónak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tűnik (de megéri az árát, pl. energiatakarékos</a:t>
            </a:r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hu-HU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3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r="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5327" y="1092820"/>
            <a:ext cx="5185317" cy="597868"/>
          </a:xfrm>
        </p:spPr>
        <p:txBody>
          <a:bodyPr>
            <a:normAutofit fontScale="90000"/>
          </a:bodyPr>
          <a:lstStyle/>
          <a:p>
            <a:r>
              <a:rPr lang="hu-HU" sz="4000" dirty="0" smtClean="0">
                <a:latin typeface="Cambria" panose="02040503050406030204" pitchFamily="18" charset="0"/>
              </a:rPr>
              <a:t>Meggyőzési technikák: </a:t>
            </a:r>
            <a:br>
              <a:rPr lang="hu-HU" sz="4000" dirty="0" smtClean="0">
                <a:latin typeface="Cambria" panose="02040503050406030204" pitchFamily="18" charset="0"/>
              </a:rPr>
            </a:br>
            <a:r>
              <a:rPr lang="hu-HU" sz="4000" dirty="0" smtClean="0">
                <a:latin typeface="Cambria" panose="02040503050406030204" pitchFamily="18" charset="0"/>
              </a:rPr>
              <a:t/>
            </a:r>
            <a:br>
              <a:rPr lang="hu-HU" sz="4000" dirty="0" smtClean="0">
                <a:latin typeface="Cambria" panose="02040503050406030204" pitchFamily="18" charset="0"/>
              </a:rPr>
            </a:br>
            <a:r>
              <a:rPr lang="hu-HU" sz="4000" dirty="0" smtClean="0">
                <a:latin typeface="Cambria" panose="02040503050406030204" pitchFamily="18" charset="0"/>
              </a:rPr>
              <a:t>Hogyan akarnak </a:t>
            </a:r>
            <a:br>
              <a:rPr lang="hu-HU" sz="4000" dirty="0" smtClean="0">
                <a:latin typeface="Cambria" panose="02040503050406030204" pitchFamily="18" charset="0"/>
              </a:rPr>
            </a:br>
            <a:r>
              <a:rPr lang="hu-HU" sz="4000" dirty="0" smtClean="0">
                <a:latin typeface="Cambria" panose="02040503050406030204" pitchFamily="18" charset="0"/>
              </a:rPr>
              <a:t>bennünket meggyőzni?</a:t>
            </a:r>
            <a:endParaRPr lang="hu-HU" sz="4000" dirty="0">
              <a:latin typeface="Cambria" panose="0204050305040603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884234" y="286756"/>
            <a:ext cx="6902605" cy="3683077"/>
          </a:xfrm>
        </p:spPr>
        <p:txBody>
          <a:bodyPr>
            <a:noAutofit/>
          </a:bodyPr>
          <a:lstStyle/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jó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üzlet (</a:t>
            </a:r>
            <a:r>
              <a:rPr lang="hu-H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továbbértékesítés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az „eredeti árhoz” képest, alternatív választás túlárazása)</a:t>
            </a:r>
          </a:p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társas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használat lehetősége (jó lesz más családtagoknak is)</a:t>
            </a:r>
          </a:p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jó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tapasztalat (ismételt vásárlás kezdeti beetetéssel)</a:t>
            </a:r>
          </a:p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hálás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vevő (előzetes segítség, vagy kis ajándék)</a:t>
            </a:r>
          </a:p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figyelem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felkeltés ( direkt válik áldozattá, foglalkozzon vele a család ha bajba </a:t>
            </a:r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kerül)</a:t>
            </a:r>
          </a:p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orvos hívná (</a:t>
            </a:r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telefonon)</a:t>
            </a:r>
          </a:p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részletfizetési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lehetőség</a:t>
            </a:r>
          </a:p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eladó/meghívó a hogyléte felől érdeklődik</a:t>
            </a:r>
          </a:p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félt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hogy nevetségessé válik, ha félreértett valamit, vagy </a:t>
            </a:r>
            <a:r>
              <a:rPr lang="hu-HU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viszakozik</a:t>
            </a:r>
            <a:endParaRPr lang="hu-HU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úgy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gondolja, nem állhat el, nem gondolhatja meg magát, még akkor sem ha időben rájött, hogy nem jó</a:t>
            </a:r>
          </a:p>
          <a:p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hu-HU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elfokozott </a:t>
            </a:r>
            <a:r>
              <a:rPr lang="hu-HU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érzelmi állapot, pl. a kirándulás, vagy helyszín  élménye beszippantja</a:t>
            </a:r>
          </a:p>
          <a:p>
            <a:endParaRPr lang="hu-HU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88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r="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5966" y="186706"/>
            <a:ext cx="10515600" cy="1325563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Cambria" panose="02040503050406030204" pitchFamily="18" charset="0"/>
              </a:rPr>
              <a:t>Védőfaktorok, Mi segíthet?</a:t>
            </a:r>
            <a:endParaRPr lang="hu-HU" sz="4000" dirty="0">
              <a:latin typeface="Cambria" panose="0204050305040603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7232"/>
          </a:xfrm>
        </p:spPr>
        <p:txBody>
          <a:bodyPr/>
          <a:lstStyle/>
          <a:p>
            <a:pPr marL="0" indent="0">
              <a:buNone/>
            </a:pPr>
            <a:endParaRPr lang="hu-HU" dirty="0" smtClean="0">
              <a:latin typeface="Cambria" panose="02040503050406030204" pitchFamily="18" charset="0"/>
            </a:endParaRPr>
          </a:p>
          <a:p>
            <a:pPr lvl="1"/>
            <a:endParaRPr lang="hu-HU" dirty="0">
              <a:latin typeface="Cambria" panose="02040503050406030204" pitchFamily="18" charset="0"/>
            </a:endParaRPr>
          </a:p>
          <a:p>
            <a:pPr lvl="1"/>
            <a:endParaRPr lang="hu-HU" dirty="0" smtClean="0"/>
          </a:p>
        </p:txBody>
      </p:sp>
      <p:sp>
        <p:nvSpPr>
          <p:cNvPr id="5" name="Téglalap 4"/>
          <p:cNvSpPr/>
          <p:nvPr/>
        </p:nvSpPr>
        <p:spPr>
          <a:xfrm>
            <a:off x="838200" y="1251581"/>
            <a:ext cx="10313020" cy="419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társas támasz, interperszonális kapcsolatok, kommunikáció – tágabb környezet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társas támasz, interperszonális kapcsolatok, kommunikáció – család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tudatos információszerzés, kognitív kiértékelés, racionális döntéshozatal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önvédelem, védekező mechanizmus, manipulatív kommunikáció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önállóság, határozottság, nyílt kommunikáció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manipulációtól való félelem – paranoia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szabadidős tevékenységek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modern technológia ismerete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hit, vallás, egyház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munka – dolgozik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91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r="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7976" y="213040"/>
            <a:ext cx="4893527" cy="1325563"/>
          </a:xfrm>
        </p:spPr>
        <p:txBody>
          <a:bodyPr>
            <a:normAutofit/>
          </a:bodyPr>
          <a:lstStyle/>
          <a:p>
            <a:r>
              <a:rPr lang="hu-HU" sz="4000" dirty="0" smtClean="0">
                <a:latin typeface="Cambria" panose="02040503050406030204" pitchFamily="18" charset="0"/>
              </a:rPr>
              <a:t>Konkrét helyzetben:</a:t>
            </a:r>
            <a:r>
              <a:rPr lang="hu-HU" sz="4000" dirty="0" smtClean="0">
                <a:latin typeface="Cambria" panose="02040503050406030204" pitchFamily="18" charset="0"/>
              </a:rPr>
              <a:t> </a:t>
            </a:r>
            <a:br>
              <a:rPr lang="hu-HU" sz="4000" dirty="0" smtClean="0">
                <a:latin typeface="Cambria" panose="02040503050406030204" pitchFamily="18" charset="0"/>
              </a:rPr>
            </a:br>
            <a:r>
              <a:rPr lang="hu-HU" sz="4000" dirty="0" smtClean="0">
                <a:latin typeface="Cambria" panose="02040503050406030204" pitchFamily="18" charset="0"/>
              </a:rPr>
              <a:t>Mit tehet?</a:t>
            </a:r>
            <a:endParaRPr lang="hu-HU" sz="4000" dirty="0">
              <a:latin typeface="Cambria" panose="020405030504060302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7232"/>
          </a:xfrm>
        </p:spPr>
        <p:txBody>
          <a:bodyPr/>
          <a:lstStyle/>
          <a:p>
            <a:pPr marL="0" indent="0">
              <a:buNone/>
            </a:pPr>
            <a:endParaRPr lang="hu-HU" dirty="0" smtClean="0">
              <a:latin typeface="Cambria" panose="02040503050406030204" pitchFamily="18" charset="0"/>
            </a:endParaRPr>
          </a:p>
          <a:p>
            <a:pPr lvl="1"/>
            <a:endParaRPr lang="hu-HU" dirty="0">
              <a:latin typeface="Cambria" panose="02040503050406030204" pitchFamily="18" charset="0"/>
            </a:endParaRPr>
          </a:p>
          <a:p>
            <a:pPr lvl="1"/>
            <a:endParaRPr lang="hu-HU" dirty="0" smtClean="0"/>
          </a:p>
        </p:txBody>
      </p:sp>
      <p:sp>
        <p:nvSpPr>
          <p:cNvPr id="5" name="Téglalap 4"/>
          <p:cNvSpPr/>
          <p:nvPr/>
        </p:nvSpPr>
        <p:spPr>
          <a:xfrm>
            <a:off x="4293220" y="948690"/>
            <a:ext cx="779470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engedje be, tegye le a telefont, ne menjen el 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legyen kedves 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figyeljen rájuk 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hu-HU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itkosítsa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telefonszámát 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egyen 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higgadt 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egyen 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határozott 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Keressen információt róla/tájékozódjon 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termáról, cégről, termékről/kérdéseket 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tegyen 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fel!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llenőrizze 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eladót,  a céget hivatalos szervnél (önkormányzat, Kamara pl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.) !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érdezzen 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 fiatalabb családtagot 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eszélgessen </a:t>
            </a:r>
            <a:r>
              <a:rPr lang="hu-H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többet fiatalabbakkal, </a:t>
            </a:r>
            <a:r>
              <a:rPr lang="hu-H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családtagokkal !</a:t>
            </a:r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u-HU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</a:t>
            </a:r>
            <a:r>
              <a:rPr lang="hu-H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árjon társaságba !</a:t>
            </a:r>
            <a:endParaRPr lang="hu-HU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5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37077</TotalTime>
  <Words>822</Words>
  <Application>Microsoft Office PowerPoint</Application>
  <PresentationFormat>Szélesvásznú</PresentationFormat>
  <Paragraphs>116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Verdana</vt:lpstr>
      <vt:lpstr>Wingdings</vt:lpstr>
      <vt:lpstr>Office-téma</vt:lpstr>
      <vt:lpstr>Fogyasztóvédelem és meggyőzési tudatosság </vt:lpstr>
      <vt:lpstr>Fogyasztóvédelem</vt:lpstr>
      <vt:lpstr>Miért az idősek?</vt:lpstr>
      <vt:lpstr>Meggyőzési technikák:   Hogyan akarnak  bennünket meggyőzni?</vt:lpstr>
      <vt:lpstr>Meggyőzési technikák:   Hogyan akarnak  bennünket meggyőzni?</vt:lpstr>
      <vt:lpstr>Meggyőzési technikák:   Hogyan akarnak  bennünket meggyőzni?</vt:lpstr>
      <vt:lpstr>Meggyőzési technikák:   Hogyan akarnak  bennünket meggyőzni?</vt:lpstr>
      <vt:lpstr>Védőfaktorok, Mi segíthet?</vt:lpstr>
      <vt:lpstr>Konkrét helyzetben:  Mit tehet?</vt:lpstr>
      <vt:lpstr>ÜZENETEK</vt:lpstr>
      <vt:lpstr>ÜZENETEK</vt:lpstr>
      <vt:lpstr>Pénzügyi fogyasztóvédelem</vt:lpstr>
      <vt:lpstr>Vigyázzanak magukra és egymásra!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</dc:title>
  <dc:creator>Szakrendelő orvos</dc:creator>
  <cp:lastModifiedBy>BA</cp:lastModifiedBy>
  <cp:revision>79</cp:revision>
  <dcterms:created xsi:type="dcterms:W3CDTF">2017-08-31T09:25:18Z</dcterms:created>
  <dcterms:modified xsi:type="dcterms:W3CDTF">2018-11-22T09:13:22Z</dcterms:modified>
</cp:coreProperties>
</file>