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56" r:id="rId2"/>
    <p:sldId id="260" r:id="rId3"/>
    <p:sldId id="264" r:id="rId4"/>
    <p:sldId id="262" r:id="rId5"/>
    <p:sldId id="268" r:id="rId6"/>
    <p:sldId id="270" r:id="rId7"/>
    <p:sldId id="271" r:id="rId8"/>
    <p:sldId id="261" r:id="rId9"/>
    <p:sldId id="265" r:id="rId10"/>
    <p:sldId id="267" r:id="rId11"/>
    <p:sldId id="272" r:id="rId12"/>
    <p:sldId id="266" r:id="rId13"/>
    <p:sldId id="257" r:id="rId14"/>
    <p:sldId id="269" r:id="rId15"/>
    <p:sldId id="2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7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1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91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45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10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56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8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57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6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4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2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7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6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4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0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FD1B397-135D-4FEB-B7C1-AF22FE545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4400" b="1" dirty="0"/>
              <a:t>Idős emberek fizikai tréningje, preventív mozgásformák, egyensúly, tánc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1981916F-F9B2-415F-801D-9FF332212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118941"/>
            <a:ext cx="8689976" cy="1371599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Kovács Mónika (gyógytornász, gerinctréner)</a:t>
            </a:r>
          </a:p>
          <a:p>
            <a:endParaRPr lang="hu-HU" dirty="0"/>
          </a:p>
          <a:p>
            <a:r>
              <a:rPr lang="hu-HU" dirty="0"/>
              <a:t>Szolnok, 2019. november 14.</a:t>
            </a:r>
          </a:p>
        </p:txBody>
      </p:sp>
    </p:spTree>
    <p:extLst>
      <p:ext uri="{BB962C8B-B14F-4D97-AF65-F5344CB8AC3E}">
        <p14:creationId xmlns:p14="http://schemas.microsoft.com/office/powerpoint/2010/main" val="373101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52B3E66-4E09-42D7-B11D-352E14C1BA7F}"/>
              </a:ext>
            </a:extLst>
          </p:cNvPr>
          <p:cNvSpPr txBox="1"/>
          <p:nvPr/>
        </p:nvSpPr>
        <p:spPr>
          <a:xfrm>
            <a:off x="2649173" y="319831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all" dirty="0">
                <a:latin typeface="+mj-lt"/>
                <a:ea typeface="+mj-ea"/>
                <a:cs typeface="+mj-cs"/>
              </a:rPr>
              <a:t>Az idős korban végzett sport alapelvei: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BCCD615-E6C6-41A9-B002-96B8457F4D04}"/>
              </a:ext>
            </a:extLst>
          </p:cNvPr>
          <p:cNvSpPr txBox="1"/>
          <p:nvPr/>
        </p:nvSpPr>
        <p:spPr>
          <a:xfrm>
            <a:off x="189844" y="1213740"/>
            <a:ext cx="118123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/>
              <a:t>FONTOS</a:t>
            </a:r>
            <a:r>
              <a:rPr lang="hu-HU" sz="2400" dirty="0"/>
              <a:t> a kor, állapot és edzettségfüggő kezdet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20% erőedzés - 80 % dinamikus és állóképességi edzés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bemelegítés, nyújtás és levezetés kihagyhatatlan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fokozatos, mértéktartó terhelés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légzés-mozgás összehangolása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minden mozgásformát helyes testtartással kell végezni!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gerinc- és ízületkímélet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csak semmi túlzás és hirtelen mozdulat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kis fájdalom, nem fájdalom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testi-lelki egyensúly megtalálása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okozzon örömöt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kitartás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társaságban jobban megy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lassú mozgáskoordináció fejlesztés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FC597351-DC73-4310-BA8A-DE8CEDF8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139" y="2323750"/>
            <a:ext cx="4788017" cy="31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AE561A34-BC83-4872-A483-F3EA6CB8B549}"/>
              </a:ext>
            </a:extLst>
          </p:cNvPr>
          <p:cNvSpPr txBox="1"/>
          <p:nvPr/>
        </p:nvSpPr>
        <p:spPr>
          <a:xfrm>
            <a:off x="1143000" y="3946103"/>
            <a:ext cx="713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xmlns="" id="{1225C0B2-1D01-4CDF-95BD-272881A88D48}"/>
              </a:ext>
            </a:extLst>
          </p:cNvPr>
          <p:cNvSpPr txBox="1">
            <a:spLocks/>
          </p:cNvSpPr>
          <p:nvPr/>
        </p:nvSpPr>
        <p:spPr>
          <a:xfrm>
            <a:off x="228600" y="806506"/>
            <a:ext cx="11734800" cy="14509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rgbClr val="00B050"/>
                </a:solidFill>
              </a:rPr>
              <a:t>„Idős korban is válaszd az egészséget, légy aktív!” </a:t>
            </a:r>
            <a:br>
              <a:rPr lang="hu-HU" sz="2800" dirty="0">
                <a:solidFill>
                  <a:srgbClr val="00B050"/>
                </a:solidFill>
              </a:rPr>
            </a:br>
            <a:r>
              <a:rPr lang="hu-HU" sz="2800" dirty="0">
                <a:solidFill>
                  <a:srgbClr val="00B050"/>
                </a:solidFill>
              </a:rPr>
              <a:t>(www.sportorvos.hu)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000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8E96B1F-C950-491E-8888-C2A167264983}"/>
              </a:ext>
            </a:extLst>
          </p:cNvPr>
          <p:cNvSpPr txBox="1"/>
          <p:nvPr/>
        </p:nvSpPr>
        <p:spPr>
          <a:xfrm>
            <a:off x="666749" y="2028825"/>
            <a:ext cx="106584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Az idős emberek hatékony edzésprogramjának mindenképp tartalmaznia kell:</a:t>
            </a:r>
          </a:p>
          <a:p>
            <a:pPr marL="285750" indent="-285750">
              <a:buFontTx/>
              <a:buChar char="-"/>
            </a:pPr>
            <a:r>
              <a:rPr lang="hu-HU" sz="2000" dirty="0" err="1"/>
              <a:t>kardio</a:t>
            </a:r>
            <a:r>
              <a:rPr lang="hu-HU" sz="2000" dirty="0"/>
              <a:t>, </a:t>
            </a:r>
          </a:p>
          <a:p>
            <a:pPr marL="285750" indent="-285750">
              <a:buFontTx/>
              <a:buChar char="-"/>
            </a:pPr>
            <a:r>
              <a:rPr lang="hu-HU" sz="2000" dirty="0"/>
              <a:t>egyensúly-koordináció és járásfejlesztő, valamint</a:t>
            </a:r>
          </a:p>
          <a:p>
            <a:pPr marL="285750" indent="-285750">
              <a:buFontTx/>
              <a:buChar char="-"/>
            </a:pPr>
            <a:r>
              <a:rPr lang="hu-HU" sz="2000" dirty="0"/>
              <a:t>erőnléti edzés elemek</a:t>
            </a:r>
          </a:p>
          <a:p>
            <a:pPr marL="285750" indent="-285750">
              <a:buFontTx/>
              <a:buChar char="-"/>
            </a:pPr>
            <a:endParaRPr lang="hu-HU" sz="2000" dirty="0"/>
          </a:p>
          <a:p>
            <a:r>
              <a:rPr lang="hu-HU" sz="2000" dirty="0"/>
              <a:t>(Nemzetközileg elismert individualizált edzésmódszer az OTAGO program- idős emberek fizikai tréningje.)</a:t>
            </a:r>
          </a:p>
          <a:p>
            <a:endParaRPr lang="hu-HU" sz="2000" dirty="0"/>
          </a:p>
          <a:p>
            <a:r>
              <a:rPr lang="hu-HU" sz="2000" b="1" dirty="0"/>
              <a:t>A fizikális funkció hullámzása (egyszer jobb, másszor gyengébb működési állapot) miatt kombinált edzésprogramra van szükség!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80AC9C7-D2C7-45AE-938D-39E5A5F5CF4D}"/>
              </a:ext>
            </a:extLst>
          </p:cNvPr>
          <p:cNvSpPr txBox="1"/>
          <p:nvPr/>
        </p:nvSpPr>
        <p:spPr>
          <a:xfrm>
            <a:off x="1762124" y="5527059"/>
            <a:ext cx="9115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solidFill>
                  <a:srgbClr val="FF0000"/>
                </a:solidFill>
              </a:rPr>
              <a:t>Helyi programok, tréning lehetőségek feltérképezése!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40BA4AE7-543B-4BEC-9998-D7AA3925F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450" y="1554718"/>
            <a:ext cx="26479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81E9876-7B31-488D-83A0-6471297E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492"/>
            <a:ext cx="11734800" cy="804935"/>
          </a:xfrm>
        </p:spPr>
        <p:txBody>
          <a:bodyPr>
            <a:normAutofit fontScale="90000"/>
          </a:bodyPr>
          <a:lstStyle/>
          <a:p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3100" b="1" dirty="0"/>
              <a:t>„Jó, jó, de akkor az én koromban mit érdemes sportolni?”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470DD49-D301-48A6-8696-846696B8B2AA}"/>
              </a:ext>
            </a:extLst>
          </p:cNvPr>
          <p:cNvSpPr txBox="1"/>
          <p:nvPr/>
        </p:nvSpPr>
        <p:spPr>
          <a:xfrm>
            <a:off x="69702" y="1434888"/>
            <a:ext cx="733084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2400" b="1" u="sng" cap="al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Sétálás, kutyasétáltatás, </a:t>
            </a:r>
            <a:r>
              <a:rPr lang="hu-HU" sz="2200" dirty="0" err="1"/>
              <a:t>ergonómiailag</a:t>
            </a:r>
            <a:r>
              <a:rPr lang="hu-HU" sz="2200" dirty="0"/>
              <a:t> helyesen végzett kertészkedés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gyógytorna</a:t>
            </a:r>
            <a:r>
              <a:rPr lang="hu-HU" sz="2200" b="1" dirty="0"/>
              <a:t> </a:t>
            </a:r>
            <a:r>
              <a:rPr lang="hu-HU" sz="2200" dirty="0"/>
              <a:t>(nem csak betegeknek), vagy bármilyen teljes testet átmozgató </a:t>
            </a:r>
            <a:r>
              <a:rPr lang="hu-HU" sz="2200" dirty="0" err="1"/>
              <a:t>senior</a:t>
            </a:r>
            <a:r>
              <a:rPr lang="hu-HU" sz="2200" dirty="0"/>
              <a:t> torna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úszás, vízitorna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kerékpározás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gyaloglás, gyors gyaloglás, </a:t>
            </a:r>
            <a:r>
              <a:rPr lang="hu-HU" sz="2200" dirty="0" err="1"/>
              <a:t>nordic</a:t>
            </a:r>
            <a:r>
              <a:rPr lang="hu-HU" sz="2200" dirty="0"/>
              <a:t> </a:t>
            </a:r>
            <a:r>
              <a:rPr lang="hu-HU" sz="2200" dirty="0" err="1"/>
              <a:t>walking</a:t>
            </a:r>
            <a:r>
              <a:rPr lang="hu-HU" sz="2200" dirty="0"/>
              <a:t> („északi gyaloglás”), kocogás, futás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túrázás,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tánc, örömtánc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thai </a:t>
            </a:r>
            <a:r>
              <a:rPr lang="hu-HU" sz="2200" dirty="0" err="1"/>
              <a:t>chi</a:t>
            </a:r>
            <a:r>
              <a:rPr lang="hu-HU" sz="2200" dirty="0"/>
              <a:t>, </a:t>
            </a:r>
            <a:r>
              <a:rPr lang="hu-HU" sz="2200" dirty="0" err="1"/>
              <a:t>chi</a:t>
            </a:r>
            <a:r>
              <a:rPr lang="hu-HU" sz="2200" dirty="0"/>
              <a:t> </a:t>
            </a:r>
            <a:r>
              <a:rPr lang="hu-HU" sz="2200" dirty="0" err="1"/>
              <a:t>kung</a:t>
            </a:r>
            <a:r>
              <a:rPr lang="hu-HU" sz="2200" dirty="0"/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jóga, </a:t>
            </a:r>
            <a:r>
              <a:rPr lang="hu-HU" sz="2200" dirty="0" err="1"/>
              <a:t>pilátesz</a:t>
            </a:r>
            <a:r>
              <a:rPr lang="hu-HU" sz="2200" dirty="0"/>
              <a:t> (ízületek és izmok rugalmasságához)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200" dirty="0"/>
              <a:t>bármilyen játékos csapatsport (kosárlabdázás, futball, stb.)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F92E8D6A-BDEB-4836-A8AF-D4E42F0A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393" y="1893296"/>
            <a:ext cx="4370993" cy="214886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36D92F87-AD56-4676-9880-942413A9B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177" y="4152073"/>
            <a:ext cx="3807423" cy="26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1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26954AD-78C5-4F88-BB79-7BDC4DD33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6701"/>
            <a:ext cx="10364451" cy="19479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2800" b="1"/>
              <a:t>Legfontosabb: Bármit </a:t>
            </a:r>
            <a:r>
              <a:rPr lang="hu-HU" sz="2800" b="1" dirty="0"/>
              <a:t>is sportolunk, azt legalább hetente 3-4 alkalommal, minimum fél- egy óra időintervallumban, rendszeresen és örömmel tegyük!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xmlns="" id="{CA66BC76-5044-4EF7-A0DE-4520981BCC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8273" y="2931187"/>
            <a:ext cx="3220619" cy="3162299"/>
          </a:xfr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801C0748-1FA9-4BCA-95C5-288957F2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504" y="2340254"/>
            <a:ext cx="4178194" cy="425104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555F340-3CF5-4A97-8EEA-6AAD2CFA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11" y="3102102"/>
            <a:ext cx="4497416" cy="22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2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TRO! TV Tor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2" y="1090279"/>
            <a:ext cx="7226710" cy="542003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144297" y="221226"/>
            <a:ext cx="477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all" dirty="0">
                <a:latin typeface="+mj-lt"/>
                <a:ea typeface="+mj-ea"/>
                <a:cs typeface="+mj-cs"/>
              </a:rPr>
              <a:t>Régi idők zenéje…..</a:t>
            </a:r>
          </a:p>
        </p:txBody>
      </p:sp>
    </p:spTree>
    <p:extLst>
      <p:ext uri="{BB962C8B-B14F-4D97-AF65-F5344CB8AC3E}">
        <p14:creationId xmlns:p14="http://schemas.microsoft.com/office/powerpoint/2010/main" val="27448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8431302-ACA8-4301-A374-5327B196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92" y="234375"/>
            <a:ext cx="10364451" cy="1596177"/>
          </a:xfrm>
        </p:spPr>
        <p:txBody>
          <a:bodyPr/>
          <a:lstStyle/>
          <a:p>
            <a:r>
              <a:rPr lang="hu-HU" dirty="0"/>
              <a:t>„</a:t>
            </a:r>
            <a:r>
              <a:rPr lang="hu-HU" sz="3200" dirty="0"/>
              <a:t>A rendszeres testmozgás nem ad plusz éveket az élethez, de életet ad az évekhez.” </a:t>
            </a:r>
            <a:br>
              <a:rPr lang="hu-HU" sz="3200" dirty="0"/>
            </a:br>
            <a:r>
              <a:rPr lang="hu-HU" sz="1600" dirty="0"/>
              <a:t>(www.sportorvos.hu)</a:t>
            </a:r>
            <a:endParaRPr lang="hu-HU" sz="1600" b="1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777995EF-0F5C-4652-AFB2-B81E2F098924}"/>
              </a:ext>
            </a:extLst>
          </p:cNvPr>
          <p:cNvSpPr txBox="1"/>
          <p:nvPr/>
        </p:nvSpPr>
        <p:spPr>
          <a:xfrm>
            <a:off x="1695450" y="60579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Köszönöm a megtisztelő figyelmet!</a:t>
            </a:r>
            <a:endParaRPr lang="hu-HU" dirty="0"/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xmlns="" id="{7A207FF0-7F53-4EB7-8411-ED731603FF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86199" y="1869280"/>
            <a:ext cx="3979069" cy="3979069"/>
          </a:xfrm>
        </p:spPr>
      </p:pic>
    </p:spTree>
    <p:extLst>
      <p:ext uri="{BB962C8B-B14F-4D97-AF65-F5344CB8AC3E}">
        <p14:creationId xmlns:p14="http://schemas.microsoft.com/office/powerpoint/2010/main" val="218107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96167C5-C9BC-46CE-8C8E-A802F62E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22" y="429121"/>
            <a:ext cx="9681520" cy="1126388"/>
          </a:xfrm>
        </p:spPr>
        <p:txBody>
          <a:bodyPr>
            <a:normAutofit fontScale="90000"/>
          </a:bodyPr>
          <a:lstStyle/>
          <a:p>
            <a:r>
              <a:rPr lang="hu-HU" sz="3100" b="1" dirty="0"/>
              <a:t>I. Élettan, anatómia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5D209592-91A0-4053-8EE7-E007FEE165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732" y="1496786"/>
            <a:ext cx="11786533" cy="5511567"/>
          </a:xfrm>
        </p:spPr>
        <p:txBody>
          <a:bodyPr>
            <a:normAutofit fontScale="47500" lnSpcReduction="20000"/>
          </a:bodyPr>
          <a:lstStyle/>
          <a:p>
            <a:pPr algn="just">
              <a:spcBef>
                <a:spcPts val="600"/>
              </a:spcBef>
            </a:pPr>
            <a:r>
              <a:rPr lang="hu-HU" sz="4200" cap="none" dirty="0"/>
              <a:t>a csontok kalcium tartalma csökken         a csigolyák állapota romlik, a csontritkulás folyamata gyorsul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tüdőkapacitás csökken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porckopások száma nő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az ízületek mozgásterjedelme és a fizikai aktivitás csökken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65 év felett legtöbbször emelkedik a koleszterin és a vércukorszint 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szervezet bruttó zsír- és víztartalma változik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bőr elvékonyodik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hallás és a látás csökken, a perifériás látótér fokozottan csökken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reakcióidő jelentősen megnő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mozgáskoordináció csökken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lassul az anyagcsere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szövetek rugalmatlanabbá válnak (</a:t>
            </a:r>
            <a:r>
              <a:rPr lang="hu-HU" sz="4200" cap="none" dirty="0" err="1"/>
              <a:t>érfal</a:t>
            </a:r>
            <a:r>
              <a:rPr lang="hu-HU" sz="4200" cap="none" dirty="0"/>
              <a:t>, belső szervek állománya, izomzat, bőr, stb.)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változik a hormonrendszer</a:t>
            </a:r>
          </a:p>
          <a:p>
            <a:pPr algn="just">
              <a:spcBef>
                <a:spcPts val="600"/>
              </a:spcBef>
            </a:pPr>
            <a:r>
              <a:rPr lang="hu-HU" sz="4200" cap="none" dirty="0"/>
              <a:t>a szellemi frissesség csökken</a:t>
            </a:r>
          </a:p>
          <a:p>
            <a:endParaRPr lang="hu-HU" dirty="0"/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xmlns="" id="{3AAFC75E-B063-4BA5-B49B-EF620DFE5596}"/>
              </a:ext>
            </a:extLst>
          </p:cNvPr>
          <p:cNvCxnSpPr>
            <a:cxnSpLocks/>
          </p:cNvCxnSpPr>
          <p:nvPr/>
        </p:nvCxnSpPr>
        <p:spPr>
          <a:xfrm>
            <a:off x="4077050" y="1791049"/>
            <a:ext cx="352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94656810-E63C-4D07-90D0-8B6C90504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314" y="2307131"/>
            <a:ext cx="3923950" cy="264866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82355B2F-5F70-4E6A-B4CC-532ABB3951CE}"/>
              </a:ext>
            </a:extLst>
          </p:cNvPr>
          <p:cNvSpPr txBox="1"/>
          <p:nvPr/>
        </p:nvSpPr>
        <p:spPr>
          <a:xfrm>
            <a:off x="2367093" y="846800"/>
            <a:ext cx="745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kor előre haladtával minden szerv öregedése felgyorsul!</a:t>
            </a:r>
            <a:br>
              <a:rPr lang="hu-HU" sz="2400" dirty="0"/>
            </a:b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0070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AE07619-85BF-4FA4-88A4-30F4B150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1" y="434779"/>
            <a:ext cx="10387158" cy="770473"/>
          </a:xfrm>
          <a:noFill/>
        </p:spPr>
        <p:txBody>
          <a:bodyPr>
            <a:normAutofit fontScale="90000"/>
          </a:bodyPr>
          <a:lstStyle/>
          <a:p>
            <a:r>
              <a:rPr lang="hu-HU" b="1" dirty="0"/>
              <a:t>II. Az egészséges öregedés alapja a </a:t>
            </a:r>
            <a:r>
              <a:rPr lang="hu-HU" b="1" dirty="0" err="1"/>
              <a:t>testMozgás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2160446-9BEE-4AC8-B702-3EF9514088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670" y="2028426"/>
            <a:ext cx="4580390" cy="2510018"/>
          </a:xfrm>
        </p:spPr>
        <p:txBody>
          <a:bodyPr>
            <a:normAutofit fontScale="55000" lnSpcReduction="20000"/>
          </a:bodyPr>
          <a:lstStyle/>
          <a:p>
            <a:pPr marL="0" indent="0" algn="ctr" defTabSz="457200">
              <a:lnSpc>
                <a:spcPct val="200000"/>
              </a:lnSpc>
              <a:buNone/>
            </a:pPr>
            <a:r>
              <a:rPr lang="hu-HU" sz="4400" u="sng" cap="none" dirty="0"/>
              <a:t>Egészséges életmód 3 alappillére:</a:t>
            </a:r>
          </a:p>
          <a:p>
            <a:pPr algn="just" defTabSz="457200"/>
            <a:r>
              <a:rPr lang="hu-HU" sz="4400" cap="none" dirty="0"/>
              <a:t>megfelelő táplálkozás</a:t>
            </a:r>
          </a:p>
          <a:p>
            <a:pPr algn="just" defTabSz="457200"/>
            <a:r>
              <a:rPr lang="hu-HU" sz="4400" cap="none" dirty="0"/>
              <a:t>megfelelő testmozgás</a:t>
            </a:r>
          </a:p>
          <a:p>
            <a:pPr algn="just" defTabSz="457200"/>
            <a:r>
              <a:rPr lang="hu-HU" sz="4400" cap="none" dirty="0"/>
              <a:t>lelki egészség</a:t>
            </a:r>
          </a:p>
          <a:p>
            <a:pPr marL="0" indent="0" algn="ctr">
              <a:buNone/>
            </a:pPr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6A70098A-58A2-4CB5-BA99-64BE57084C46}"/>
              </a:ext>
            </a:extLst>
          </p:cNvPr>
          <p:cNvSpPr txBox="1"/>
          <p:nvPr/>
        </p:nvSpPr>
        <p:spPr>
          <a:xfrm>
            <a:off x="4928988" y="957602"/>
            <a:ext cx="6891100" cy="59003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2200" u="sng" dirty="0"/>
              <a:t>A testmozgás jótékony hatásai idős korban: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javítja a közérzetet és fiatalít (csökken az idős korral együtt járó depresszió és az elmagányosodástól való félelem kialakulásának lehetősége), csökkenti a stresszt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fokozza a szellemi teljesítményt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javítja a test funkcióit (szív- és érrendszeri betegségektől véd, növeli az erek rugalmasságát, hatékonyabb az oxigén felvétel, csökkenti a rák kialakulását, harmonizálja a vércukor- és a koleszterinszintet)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erősíti az immunrendszert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javítja az agyműködést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jótékony hatással bír a csontsűrűségre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csökkenti az ízületek mozgásterjedelmének beszűkülését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erősíti az izmokat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csökkenti a stresszt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csökkenti a testtömeget</a:t>
            </a:r>
          </a:p>
        </p:txBody>
      </p:sp>
    </p:spTree>
    <p:extLst>
      <p:ext uri="{BB962C8B-B14F-4D97-AF65-F5344CB8AC3E}">
        <p14:creationId xmlns:p14="http://schemas.microsoft.com/office/powerpoint/2010/main" val="217739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AC71107-8937-4637-BEFC-C86E1D9F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2" y="475905"/>
            <a:ext cx="10364452" cy="4578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II./1. A Mozgás kiemelkedő szerepe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42BFCAF7-94A8-4EAE-BCAF-425D3561C1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932" y="1149292"/>
            <a:ext cx="5177264" cy="5414133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C47ECB74-CF99-4556-ABAD-5D30950C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714" y="1748986"/>
            <a:ext cx="1979814" cy="336002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960435F7-8191-4495-AC81-806D8495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047" y="2005864"/>
            <a:ext cx="4453098" cy="28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7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EC0AA92-0394-4ACB-9FFC-43825AF8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75" y="-67283"/>
            <a:ext cx="10364451" cy="1596177"/>
          </a:xfrm>
        </p:spPr>
        <p:txBody>
          <a:bodyPr/>
          <a:lstStyle/>
          <a:p>
            <a:r>
              <a:rPr lang="hu-HU" b="1" dirty="0"/>
              <a:t>III./2. A mozgáshiány veszélyei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59B7ACB3-9A4C-4BDB-844C-DDEE17F5E7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1528894"/>
            <a:ext cx="11334750" cy="5071932"/>
          </a:xfrm>
        </p:spPr>
        <p:txBody>
          <a:bodyPr>
            <a:normAutofit fontScale="77500" lnSpcReduction="20000"/>
          </a:bodyPr>
          <a:lstStyle/>
          <a:p>
            <a:r>
              <a:rPr lang="hu-HU" sz="2600" cap="none" dirty="0"/>
              <a:t>A fizikai inaktivitás a negyedik legveszélyesebb </a:t>
            </a:r>
            <a:r>
              <a:rPr lang="hu-HU" sz="2600" b="1" cap="none" dirty="0"/>
              <a:t>rizikófaktor a halálozások számát tekintve</a:t>
            </a:r>
            <a:r>
              <a:rPr lang="hu-HU" sz="2600" cap="none" dirty="0"/>
              <a:t>. A világon az </a:t>
            </a:r>
            <a:r>
              <a:rPr lang="hu-HU" sz="2600" cap="none" dirty="0" err="1"/>
              <a:t>összhalálozás</a:t>
            </a:r>
            <a:r>
              <a:rPr lang="hu-HU" sz="2600" cap="none" dirty="0"/>
              <a:t> 10%-</a:t>
            </a:r>
            <a:r>
              <a:rPr lang="hu-HU" sz="2600" cap="none" dirty="0" err="1"/>
              <a:t>áért</a:t>
            </a:r>
            <a:r>
              <a:rPr lang="hu-HU" sz="2600" cap="none" dirty="0"/>
              <a:t> a fizikai inaktivitás következtében kialakuló betegségek (szívbetegségek, 2-es típusú cukorbetegség, emlőrák, végbélrák, stb.) A felelősek.</a:t>
            </a:r>
          </a:p>
          <a:p>
            <a:r>
              <a:rPr lang="hu-HU" sz="2600" b="1" cap="none" dirty="0"/>
              <a:t>mozgásszervi megbetegedések </a:t>
            </a:r>
            <a:r>
              <a:rPr lang="hu-HU" sz="2600" cap="none" dirty="0"/>
              <a:t>kialakulása, </a:t>
            </a:r>
            <a:r>
              <a:rPr lang="hu-HU" sz="2600" b="1" cap="none" dirty="0"/>
              <a:t>fájdalom</a:t>
            </a:r>
            <a:r>
              <a:rPr lang="hu-HU" sz="2600" cap="none" dirty="0"/>
              <a:t> fokozódása, </a:t>
            </a:r>
            <a:r>
              <a:rPr lang="hu-HU" sz="2600" b="1" cap="none" dirty="0"/>
              <a:t>csontritkulás</a:t>
            </a:r>
            <a:r>
              <a:rPr lang="hu-HU" sz="2600" cap="none" dirty="0"/>
              <a:t> kialakulása, stb.</a:t>
            </a:r>
          </a:p>
          <a:p>
            <a:r>
              <a:rPr lang="hu-HU" sz="2600" b="1" cap="none" dirty="0"/>
              <a:t>mozgáskoordináció romlása- </a:t>
            </a:r>
            <a:r>
              <a:rPr lang="hu-HU" sz="2600" cap="none" dirty="0"/>
              <a:t>az esetleges esések következményeként fellépő szövődmények</a:t>
            </a:r>
          </a:p>
          <a:p>
            <a:r>
              <a:rPr lang="hu-HU" sz="2600" b="1" cap="none" dirty="0"/>
              <a:t>alvászavarok, fáradékonyság, mentális betegségek </a:t>
            </a:r>
            <a:r>
              <a:rPr lang="hu-HU" sz="2600" cap="none" dirty="0"/>
              <a:t>kialakulása</a:t>
            </a:r>
          </a:p>
          <a:p>
            <a:r>
              <a:rPr lang="hu-HU" sz="2600" cap="none" dirty="0"/>
              <a:t>az agy gyorsabb öregedése, </a:t>
            </a:r>
            <a:r>
              <a:rPr lang="hu-HU" sz="2600" b="1" cap="none" dirty="0"/>
              <a:t>memóriazavarok</a:t>
            </a:r>
          </a:p>
          <a:p>
            <a:r>
              <a:rPr lang="hu-HU" sz="2600" cap="none" dirty="0"/>
              <a:t>kialakulhat a </a:t>
            </a:r>
            <a:r>
              <a:rPr lang="hu-HU" sz="2600" b="1" cap="none" dirty="0"/>
              <a:t>metabolikus szindróma </a:t>
            </a:r>
            <a:r>
              <a:rPr lang="hu-HU" sz="2600" cap="none" dirty="0"/>
              <a:t>(zsíranyagcserezavar, magas vérnyomás, elhízás kombinációja)</a:t>
            </a:r>
          </a:p>
          <a:p>
            <a:r>
              <a:rPr lang="hu-HU" sz="2600" cap="none" dirty="0"/>
              <a:t>kialakulhat a </a:t>
            </a:r>
            <a:r>
              <a:rPr lang="hu-HU" sz="2600" b="1" cap="none" dirty="0"/>
              <a:t>2-es típusú cukorbetegség</a:t>
            </a:r>
            <a:r>
              <a:rPr lang="hu-HU" sz="2600" cap="none" dirty="0"/>
              <a:t>, stb.</a:t>
            </a:r>
          </a:p>
          <a:p>
            <a:endParaRPr lang="hu-HU" sz="2600" cap="none" dirty="0"/>
          </a:p>
          <a:p>
            <a:pPr marL="0" indent="0" algn="ctr">
              <a:buNone/>
            </a:pPr>
            <a:r>
              <a:rPr lang="hu-HU" sz="5200" b="1" cap="none" dirty="0">
                <a:solidFill>
                  <a:srgbClr val="FF0000"/>
                </a:solidFill>
              </a:rPr>
              <a:t>Ördögi kör!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xmlns="" id="{A78E5B87-B9F5-4CDF-BB8A-089081D67F04}"/>
              </a:ext>
            </a:extLst>
          </p:cNvPr>
          <p:cNvSpPr/>
          <p:nvPr/>
        </p:nvSpPr>
        <p:spPr>
          <a:xfrm>
            <a:off x="4533900" y="5329106"/>
            <a:ext cx="2962275" cy="11955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792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94C9568-5308-45BA-872C-D72214C76038}"/>
              </a:ext>
            </a:extLst>
          </p:cNvPr>
          <p:cNvSpPr txBox="1"/>
          <p:nvPr/>
        </p:nvSpPr>
        <p:spPr>
          <a:xfrm>
            <a:off x="1129007" y="601532"/>
            <a:ext cx="1012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cap="all" dirty="0">
                <a:latin typeface="+mj-lt"/>
                <a:ea typeface="+mj-ea"/>
                <a:cs typeface="+mj-cs"/>
              </a:rPr>
              <a:t>III. Miért jelent nehézséget a mozgás idősebb korban?</a:t>
            </a: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xmlns="" id="{62C88962-5AAB-4CEC-A8AC-77938B1902E6}"/>
              </a:ext>
            </a:extLst>
          </p:cNvPr>
          <p:cNvSpPr/>
          <p:nvPr/>
        </p:nvSpPr>
        <p:spPr>
          <a:xfrm>
            <a:off x="3019422" y="5372017"/>
            <a:ext cx="2062685" cy="13797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/>
              <a:t>Motiváció</a:t>
            </a:r>
          </a:p>
          <a:p>
            <a:pPr algn="ctr"/>
            <a:r>
              <a:rPr lang="hu-HU" dirty="0" err="1"/>
              <a:t>Pl</a:t>
            </a:r>
            <a:r>
              <a:rPr lang="hu-HU" dirty="0"/>
              <a:t>: eleséstől való félelem, aggodalmaskodás, stb.</a:t>
            </a:r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xmlns="" id="{93DDC8E0-0275-49A8-A85F-B2D07EA5A068}"/>
              </a:ext>
            </a:extLst>
          </p:cNvPr>
          <p:cNvSpPr/>
          <p:nvPr/>
        </p:nvSpPr>
        <p:spPr>
          <a:xfrm>
            <a:off x="3019422" y="3941875"/>
            <a:ext cx="1947567" cy="9549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/>
              <a:t>Aktív és passzív részvétel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0CBC4DB9-9DB8-4BFD-9DC0-621EB00B3EAB}"/>
              </a:ext>
            </a:extLst>
          </p:cNvPr>
          <p:cNvSpPr/>
          <p:nvPr/>
        </p:nvSpPr>
        <p:spPr>
          <a:xfrm>
            <a:off x="630435" y="2060625"/>
            <a:ext cx="3258740" cy="7685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>
                <a:solidFill>
                  <a:schemeClr val="dk1"/>
                </a:solidFill>
              </a:rPr>
              <a:t>Egyéni tényezők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xmlns="" id="{BC2533C4-A343-4D95-BF13-3B5E20686812}"/>
              </a:ext>
            </a:extLst>
          </p:cNvPr>
          <p:cNvSpPr/>
          <p:nvPr/>
        </p:nvSpPr>
        <p:spPr>
          <a:xfrm>
            <a:off x="8013500" y="2173861"/>
            <a:ext cx="3548066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>
                <a:solidFill>
                  <a:schemeClr val="dk1"/>
                </a:solidFill>
              </a:rPr>
              <a:t>Környezeti tényezők</a:t>
            </a:r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xmlns="" id="{680AA04A-993D-4BDE-AEAA-27FAE8AC3C4C}"/>
              </a:ext>
            </a:extLst>
          </p:cNvPr>
          <p:cNvSpPr/>
          <p:nvPr/>
        </p:nvSpPr>
        <p:spPr>
          <a:xfrm>
            <a:off x="31847" y="4322915"/>
            <a:ext cx="2817019" cy="16764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Testi funkciók és felépítés</a:t>
            </a:r>
          </a:p>
          <a:p>
            <a:pPr algn="ctr"/>
            <a:endParaRPr lang="hu-HU" dirty="0">
              <a:solidFill>
                <a:schemeClr val="dk1"/>
              </a:solidFill>
            </a:endParaRPr>
          </a:p>
          <a:p>
            <a:pPr algn="ctr"/>
            <a:r>
              <a:rPr lang="hu-HU" dirty="0">
                <a:solidFill>
                  <a:schemeClr val="dk1"/>
                </a:solidFill>
              </a:rPr>
              <a:t>Izomerő-csökkenés</a:t>
            </a:r>
          </a:p>
          <a:p>
            <a:pPr algn="ctr"/>
            <a:r>
              <a:rPr lang="hu-HU" dirty="0">
                <a:solidFill>
                  <a:schemeClr val="dk1"/>
                </a:solidFill>
              </a:rPr>
              <a:t>Egyensúly zavar</a:t>
            </a:r>
          </a:p>
          <a:p>
            <a:pPr algn="ctr"/>
            <a:r>
              <a:rPr lang="hu-HU" dirty="0">
                <a:solidFill>
                  <a:schemeClr val="dk1"/>
                </a:solidFill>
              </a:rPr>
              <a:t>Kognitív változások </a:t>
            </a:r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xmlns="" id="{D76A3242-E28C-44B5-B0C5-57F31C088D33}"/>
              </a:ext>
            </a:extLst>
          </p:cNvPr>
          <p:cNvSpPr/>
          <p:nvPr/>
        </p:nvSpPr>
        <p:spPr>
          <a:xfrm>
            <a:off x="189606" y="3088261"/>
            <a:ext cx="2659260" cy="7685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/>
              <a:t>Aktuális egészségi állapot                             </a:t>
            </a:r>
            <a:r>
              <a:rPr lang="hu-HU" dirty="0"/>
              <a:t>(pl.: fájdalom, stb.)</a:t>
            </a:r>
          </a:p>
        </p:txBody>
      </p:sp>
      <p:sp>
        <p:nvSpPr>
          <p:cNvPr id="24" name="Folyamatábra: Bekötés 23">
            <a:extLst>
              <a:ext uri="{FF2B5EF4-FFF2-40B4-BE49-F238E27FC236}">
                <a16:creationId xmlns:a16="http://schemas.microsoft.com/office/drawing/2014/main" xmlns="" id="{BE89F511-0B04-4BB7-903B-2D56206E1E65}"/>
              </a:ext>
            </a:extLst>
          </p:cNvPr>
          <p:cNvSpPr/>
          <p:nvPr/>
        </p:nvSpPr>
        <p:spPr>
          <a:xfrm>
            <a:off x="4724400" y="1928108"/>
            <a:ext cx="2743200" cy="1575493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Aktivitást befolyásoló tényezők</a:t>
            </a:r>
          </a:p>
          <a:p>
            <a:pPr algn="ctr"/>
            <a:endParaRPr lang="hu-HU" dirty="0"/>
          </a:p>
        </p:txBody>
      </p: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xmlns="" id="{BA5BB19A-E505-4C55-A6F2-553BCE65A307}"/>
              </a:ext>
            </a:extLst>
          </p:cNvPr>
          <p:cNvSpPr/>
          <p:nvPr/>
        </p:nvSpPr>
        <p:spPr>
          <a:xfrm>
            <a:off x="7225012" y="3926684"/>
            <a:ext cx="2181225" cy="9325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>
                <a:solidFill>
                  <a:schemeClr val="dk1"/>
                </a:solidFill>
              </a:rPr>
              <a:t>Közvetlen környezet                </a:t>
            </a:r>
            <a:r>
              <a:rPr lang="hu-HU" dirty="0">
                <a:solidFill>
                  <a:schemeClr val="dk1"/>
                </a:solidFill>
              </a:rPr>
              <a:t>(pl.: lakhely)</a:t>
            </a:r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xmlns="" id="{43B58F7F-CD05-412A-9A6D-3D46CEBB5137}"/>
              </a:ext>
            </a:extLst>
          </p:cNvPr>
          <p:cNvSpPr/>
          <p:nvPr/>
        </p:nvSpPr>
        <p:spPr>
          <a:xfrm>
            <a:off x="9980413" y="3926683"/>
            <a:ext cx="1905000" cy="9325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>
                <a:solidFill>
                  <a:schemeClr val="dk1"/>
                </a:solidFill>
              </a:rPr>
              <a:t>Külső környezet </a:t>
            </a:r>
            <a:r>
              <a:rPr lang="hu-HU" dirty="0">
                <a:solidFill>
                  <a:schemeClr val="dk1"/>
                </a:solidFill>
              </a:rPr>
              <a:t>(pl.: közlekedés, stb.)</a:t>
            </a:r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xmlns="" id="{EEC34649-FFE3-4B44-8D35-9328642C7E28}"/>
              </a:ext>
            </a:extLst>
          </p:cNvPr>
          <p:cNvCxnSpPr>
            <a:cxnSpLocks/>
          </p:cNvCxnSpPr>
          <p:nvPr/>
        </p:nvCxnSpPr>
        <p:spPr>
          <a:xfrm>
            <a:off x="10664874" y="3088261"/>
            <a:ext cx="589208" cy="83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xmlns="" id="{6733116C-B406-40DF-81C2-BF9F26BC1E9C}"/>
              </a:ext>
            </a:extLst>
          </p:cNvPr>
          <p:cNvCxnSpPr>
            <a:cxnSpLocks/>
          </p:cNvCxnSpPr>
          <p:nvPr/>
        </p:nvCxnSpPr>
        <p:spPr>
          <a:xfrm flipH="1">
            <a:off x="8183314" y="3072315"/>
            <a:ext cx="779711" cy="729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xmlns="" id="{954A5A98-7E16-492D-BC3F-B8EEAE4279C2}"/>
              </a:ext>
            </a:extLst>
          </p:cNvPr>
          <p:cNvCxnSpPr>
            <a:cxnSpLocks/>
          </p:cNvCxnSpPr>
          <p:nvPr/>
        </p:nvCxnSpPr>
        <p:spPr>
          <a:xfrm flipH="1">
            <a:off x="7437240" y="2631061"/>
            <a:ext cx="5762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xmlns="" id="{5E204378-723E-4398-85A6-680FFE8D87D1}"/>
              </a:ext>
            </a:extLst>
          </p:cNvPr>
          <p:cNvCxnSpPr>
            <a:cxnSpLocks/>
          </p:cNvCxnSpPr>
          <p:nvPr/>
        </p:nvCxnSpPr>
        <p:spPr>
          <a:xfrm>
            <a:off x="3880100" y="2484830"/>
            <a:ext cx="844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xmlns="" id="{CEAA755B-CD21-40A2-A2AB-10F6740ED93E}"/>
              </a:ext>
            </a:extLst>
          </p:cNvPr>
          <p:cNvCxnSpPr/>
          <p:nvPr/>
        </p:nvCxnSpPr>
        <p:spPr>
          <a:xfrm flipV="1">
            <a:off x="981075" y="2743200"/>
            <a:ext cx="381000" cy="329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51">
            <a:extLst>
              <a:ext uri="{FF2B5EF4-FFF2-40B4-BE49-F238E27FC236}">
                <a16:creationId xmlns:a16="http://schemas.microsoft.com/office/drawing/2014/main" xmlns="" id="{E5375861-4721-4F7D-89DC-26DF1BA2DF22}"/>
              </a:ext>
            </a:extLst>
          </p:cNvPr>
          <p:cNvCxnSpPr>
            <a:stCxn id="20" idx="0"/>
          </p:cNvCxnSpPr>
          <p:nvPr/>
        </p:nvCxnSpPr>
        <p:spPr>
          <a:xfrm flipV="1">
            <a:off x="1440357" y="2829176"/>
            <a:ext cx="531318" cy="1493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>
            <a:extLst>
              <a:ext uri="{FF2B5EF4-FFF2-40B4-BE49-F238E27FC236}">
                <a16:creationId xmlns:a16="http://schemas.microsoft.com/office/drawing/2014/main" xmlns="" id="{27AD5431-CDAA-4946-B30C-BFBD458F043C}"/>
              </a:ext>
            </a:extLst>
          </p:cNvPr>
          <p:cNvCxnSpPr/>
          <p:nvPr/>
        </p:nvCxnSpPr>
        <p:spPr>
          <a:xfrm flipH="1" flipV="1">
            <a:off x="2927148" y="2829176"/>
            <a:ext cx="720927" cy="104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nyíllal 55">
            <a:extLst>
              <a:ext uri="{FF2B5EF4-FFF2-40B4-BE49-F238E27FC236}">
                <a16:creationId xmlns:a16="http://schemas.microsoft.com/office/drawing/2014/main" xmlns="" id="{1F06F8D9-6AFF-485E-800C-CA52525ECFF7}"/>
              </a:ext>
            </a:extLst>
          </p:cNvPr>
          <p:cNvCxnSpPr>
            <a:cxnSpLocks/>
          </p:cNvCxnSpPr>
          <p:nvPr/>
        </p:nvCxnSpPr>
        <p:spPr>
          <a:xfrm flipH="1" flipV="1">
            <a:off x="2517575" y="2812783"/>
            <a:ext cx="989522" cy="2559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58">
            <a:extLst>
              <a:ext uri="{FF2B5EF4-FFF2-40B4-BE49-F238E27FC236}">
                <a16:creationId xmlns:a16="http://schemas.microsoft.com/office/drawing/2014/main" xmlns="" id="{BE516EC1-84DD-41ED-9437-4D9063109485}"/>
              </a:ext>
            </a:extLst>
          </p:cNvPr>
          <p:cNvSpPr txBox="1"/>
          <p:nvPr/>
        </p:nvSpPr>
        <p:spPr>
          <a:xfrm>
            <a:off x="5082107" y="4933463"/>
            <a:ext cx="2528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0000"/>
                </a:solidFill>
              </a:rPr>
              <a:t>Testi, értelmi és lelki</a:t>
            </a:r>
            <a:r>
              <a:rPr lang="hu-HU" sz="2800" dirty="0">
                <a:solidFill>
                  <a:srgbClr val="FF0000"/>
                </a:solidFill>
              </a:rPr>
              <a:t> </a:t>
            </a:r>
            <a:r>
              <a:rPr lang="hu-HU" sz="2800" b="1" dirty="0" err="1">
                <a:solidFill>
                  <a:srgbClr val="FF0000"/>
                </a:solidFill>
              </a:rPr>
              <a:t>lekorlátozódás,bezárkózás</a:t>
            </a:r>
            <a:r>
              <a:rPr lang="hu-HU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1" name="Nyíl: lefelé mutató 60">
            <a:extLst>
              <a:ext uri="{FF2B5EF4-FFF2-40B4-BE49-F238E27FC236}">
                <a16:creationId xmlns:a16="http://schemas.microsoft.com/office/drawing/2014/main" xmlns="" id="{03260D13-2C4C-46D3-8D7B-73AE35BD9BBB}"/>
              </a:ext>
            </a:extLst>
          </p:cNvPr>
          <p:cNvSpPr/>
          <p:nvPr/>
        </p:nvSpPr>
        <p:spPr>
          <a:xfrm>
            <a:off x="5900734" y="3549790"/>
            <a:ext cx="631031" cy="1315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69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21CF1F3-633F-41B1-AE87-B079AF36B912}"/>
              </a:ext>
            </a:extLst>
          </p:cNvPr>
          <p:cNvSpPr txBox="1"/>
          <p:nvPr/>
        </p:nvSpPr>
        <p:spPr>
          <a:xfrm>
            <a:off x="828675" y="3924142"/>
            <a:ext cx="10315575" cy="222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dirty="0">
                <a:solidFill>
                  <a:srgbClr val="FF0000"/>
                </a:solidFill>
              </a:rPr>
              <a:t>NE FELEDJÉK!</a:t>
            </a:r>
          </a:p>
          <a:p>
            <a:pPr algn="ctr">
              <a:lnSpc>
                <a:spcPct val="150000"/>
              </a:lnSpc>
            </a:pPr>
            <a:r>
              <a:rPr lang="hu-HU" sz="3200" dirty="0">
                <a:solidFill>
                  <a:srgbClr val="FF0000"/>
                </a:solidFill>
              </a:rPr>
              <a:t>Rendszeres mozgással, testedzéssel  a mobilitás idős korban is javítható!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833D39D8-DB16-44FF-8C04-F4134E4B9694}"/>
              </a:ext>
            </a:extLst>
          </p:cNvPr>
          <p:cNvSpPr txBox="1"/>
          <p:nvPr/>
        </p:nvSpPr>
        <p:spPr>
          <a:xfrm>
            <a:off x="1476374" y="704850"/>
            <a:ext cx="9239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cap="all" dirty="0">
                <a:latin typeface="+mj-lt"/>
                <a:ea typeface="+mj-ea"/>
                <a:cs typeface="+mj-cs"/>
              </a:rPr>
              <a:t>Mi a legfontosabb cél, mit szeretnénk elérni a mozgás eszközrendszerével?</a:t>
            </a:r>
          </a:p>
        </p:txBody>
      </p:sp>
      <p:sp>
        <p:nvSpPr>
          <p:cNvPr id="6" name="Mosolygó arc 5">
            <a:extLst>
              <a:ext uri="{FF2B5EF4-FFF2-40B4-BE49-F238E27FC236}">
                <a16:creationId xmlns:a16="http://schemas.microsoft.com/office/drawing/2014/main" xmlns="" id="{BEFDB900-8FCA-422A-98AE-321DB93B78F5}"/>
              </a:ext>
            </a:extLst>
          </p:cNvPr>
          <p:cNvSpPr/>
          <p:nvPr/>
        </p:nvSpPr>
        <p:spPr>
          <a:xfrm>
            <a:off x="1476374" y="5772180"/>
            <a:ext cx="952500" cy="7619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48887B24-EA45-4A35-8D0E-7AB4D517DF74}"/>
              </a:ext>
            </a:extLst>
          </p:cNvPr>
          <p:cNvSpPr/>
          <p:nvPr/>
        </p:nvSpPr>
        <p:spPr>
          <a:xfrm>
            <a:off x="590549" y="2188686"/>
            <a:ext cx="11010900" cy="1490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u="sng" dirty="0">
                <a:solidFill>
                  <a:schemeClr val="accent1">
                    <a:lumMod val="75000"/>
                  </a:schemeClr>
                </a:solidFill>
              </a:rPr>
              <a:t>CÉL: A mobilitás és az önállóság megőrzése és a testileg, szellemileg, lelkileg fitt idős kor megélése!</a:t>
            </a:r>
            <a:endParaRPr lang="hu-H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C5C4E5A-5BF6-4B42-AA13-7EA07F8C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6"/>
            <a:ext cx="10364451" cy="3705833"/>
          </a:xfrm>
        </p:spPr>
        <p:txBody>
          <a:bodyPr>
            <a:normAutofit/>
          </a:bodyPr>
          <a:lstStyle/>
          <a:p>
            <a:r>
              <a:rPr lang="hu-HU" b="1" dirty="0"/>
              <a:t>IV. én egész nap mozgok…..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hu-HU" sz="27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bevásárolok</a:t>
            </a:r>
            <a:r>
              <a:rPr lang="hu-HU" sz="2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mosok, főzök, takarítok, kertet rendezek, stb.</a:t>
            </a:r>
            <a:r>
              <a:rPr lang="hu-HU" cap="none" dirty="0"/>
              <a:t/>
            </a:r>
            <a:br>
              <a:rPr lang="hu-HU" cap="none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NEM mindegy mit, és hogyan!</a:t>
            </a:r>
            <a:br>
              <a:rPr lang="hu-HU" dirty="0"/>
            </a:b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B817B38D-FE77-4418-8EAE-246E78703B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69385" y="3767519"/>
            <a:ext cx="4253230" cy="2833306"/>
          </a:xfrm>
        </p:spPr>
      </p:pic>
    </p:spTree>
    <p:extLst>
      <p:ext uri="{BB962C8B-B14F-4D97-AF65-F5344CB8AC3E}">
        <p14:creationId xmlns:p14="http://schemas.microsoft.com/office/powerpoint/2010/main" val="469968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75A778C-B499-4D67-8407-67372999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Mindennapos tevékenység végzése helyesen!</a:t>
            </a:r>
            <a:br>
              <a:rPr lang="hu-HU" b="1" dirty="0"/>
            </a:br>
            <a:r>
              <a:rPr lang="hu-HU" b="1" dirty="0"/>
              <a:t>(Ergonómia)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xmlns="" id="{919A070B-4F19-4CE3-BB09-D343DDEAE4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73187" y="3990975"/>
            <a:ext cx="3258279" cy="2715233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859EC269-847E-44C2-BD2B-BAE1128C3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" y="2054323"/>
            <a:ext cx="3169920" cy="209702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B0956C43-B616-41B3-BB63-5E32E9FE1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229" y="2021879"/>
            <a:ext cx="3169920" cy="20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57908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1167</TotalTime>
  <Words>748</Words>
  <Application>Microsoft Office PowerPoint</Application>
  <PresentationFormat>Szélesvásznú</PresentationFormat>
  <Paragraphs>111</Paragraphs>
  <Slides>15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Tw Cen MT</vt:lpstr>
      <vt:lpstr>Cseppecske</vt:lpstr>
      <vt:lpstr>Idős emberek fizikai tréningje, preventív mozgásformák, egyensúly, tánc</vt:lpstr>
      <vt:lpstr>I. Élettan, anatómia  </vt:lpstr>
      <vt:lpstr>II. Az egészséges öregedés alapja a testMozgás</vt:lpstr>
      <vt:lpstr>II./1. A Mozgás kiemelkedő szerepe</vt:lpstr>
      <vt:lpstr>III./2. A mozgáshiány veszélyei</vt:lpstr>
      <vt:lpstr>PowerPoint bemutató</vt:lpstr>
      <vt:lpstr>PowerPoint bemutató</vt:lpstr>
      <vt:lpstr>IV. én egész nap mozgok…..  ….. bevásárolok, mosok, főzök, takarítok, kertet rendezek, stb.  NEM mindegy mit, és hogyan! </vt:lpstr>
      <vt:lpstr>Mindennapos tevékenység végzése helyesen! (Ergonómia)</vt:lpstr>
      <vt:lpstr>PowerPoint bemutató</vt:lpstr>
      <vt:lpstr>PowerPoint bemutató</vt:lpstr>
      <vt:lpstr>  „Jó, jó, de akkor az én koromban mit érdemes sportolni?”</vt:lpstr>
      <vt:lpstr>Legfontosabb: Bármit is sportolunk, azt legalább hetente 3-4 alkalommal, minimum fél- egy óra időintervallumban, rendszeresen és örömmel tegyük!</vt:lpstr>
      <vt:lpstr>PowerPoint bemutató</vt:lpstr>
      <vt:lpstr>„A rendszeres testmozgás nem ad plusz éveket az élethez, de életet ad az évekhez.”  (www.sportorvos.hu)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Idős emberek fizikai tréningje, preventív mozgásformák, egyensúly, tánc</dc:title>
  <dc:creator>Kovács Mónika</dc:creator>
  <cp:lastModifiedBy>Szabó Lívia</cp:lastModifiedBy>
  <cp:revision>87</cp:revision>
  <dcterms:created xsi:type="dcterms:W3CDTF">2019-10-18T07:29:05Z</dcterms:created>
  <dcterms:modified xsi:type="dcterms:W3CDTF">2019-11-22T09:35:05Z</dcterms:modified>
</cp:coreProperties>
</file>